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8" r:id="rId3"/>
    <p:sldId id="259" r:id="rId4"/>
    <p:sldId id="262" r:id="rId5"/>
    <p:sldId id="265" r:id="rId6"/>
    <p:sldId id="272" r:id="rId7"/>
    <p:sldId id="264" r:id="rId8"/>
    <p:sldId id="273" r:id="rId9"/>
    <p:sldId id="260" r:id="rId10"/>
    <p:sldId id="266" r:id="rId11"/>
    <p:sldId id="27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009999"/>
    <a:srgbClr val="DDDDDD"/>
    <a:srgbClr val="CCEC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57" autoAdjust="0"/>
    <p:restoredTop sz="99480" autoAdjust="0"/>
  </p:normalViewPr>
  <p:slideViewPr>
    <p:cSldViewPr>
      <p:cViewPr varScale="1">
        <p:scale>
          <a:sx n="86" d="100"/>
          <a:sy n="86" d="100"/>
        </p:scale>
        <p:origin x="24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7BF3E-31F7-47D6-9B09-7A6A7AF8F4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20D99-A644-49A4-9FC6-C52D176283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AC93C-1E07-4136-93FF-084F170082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štyri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9BCA173-1A13-493F-B054-DB0BB93C2E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obsah a 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äty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27B453E-999A-4597-B85C-E7CEA3AEFF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0CE83-F26D-449A-B59D-93F339BB6A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4A818-975D-4519-B8AC-9331CECBFD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A8552-7778-4FD9-8A73-89A32477C9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93A25-989E-4F01-A648-0A832D4894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24E547-F7B5-4362-9D38-254F724244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87011-1C77-4C6C-B70C-BF05C66855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6F567-61AC-44FE-AC05-5B74E32481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72E65-0F8A-4A9F-9A51-46DF7975EC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styly předlohy textu.</a:t>
            </a:r>
          </a:p>
          <a:p>
            <a:pPr lvl="1"/>
            <a:r>
              <a:rPr lang="en-US" smtClean="0"/>
              <a:t>Druhá úroveň</a:t>
            </a:r>
          </a:p>
          <a:p>
            <a:pPr lvl="2"/>
            <a:r>
              <a:rPr lang="en-US" smtClean="0"/>
              <a:t>Třetí úroveň</a:t>
            </a:r>
          </a:p>
          <a:p>
            <a:pPr lvl="3"/>
            <a:r>
              <a:rPr lang="en-US" smtClean="0"/>
              <a:t>Čtvrtá úroveň</a:t>
            </a:r>
          </a:p>
          <a:p>
            <a:pPr lvl="4"/>
            <a:r>
              <a:rPr lang="en-US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BF35400-9D8A-4913-8BE4-BDF781941AA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png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emf"/><Relationship Id="rId9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png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0" y="980728"/>
            <a:ext cx="9108504" cy="3456384"/>
          </a:xfrm>
        </p:spPr>
        <p:txBody>
          <a:bodyPr/>
          <a:lstStyle/>
          <a:p>
            <a:r>
              <a:rPr lang="sk-SK" sz="4800" b="1" dirty="0" smtClean="0"/>
              <a:t>ORIENTOVANÝ UHOL </a:t>
            </a:r>
            <a:br>
              <a:rPr lang="sk-SK" sz="4800" b="1" dirty="0" smtClean="0"/>
            </a:br>
            <a:r>
              <a:rPr lang="sk-SK" sz="4800" b="1" dirty="0" smtClean="0"/>
              <a:t>a jeho </a:t>
            </a:r>
            <a:br>
              <a:rPr lang="sk-SK" sz="4800" b="1" dirty="0" smtClean="0"/>
            </a:br>
            <a:r>
              <a:rPr lang="sk-SK" sz="4800" b="1" dirty="0" smtClean="0"/>
              <a:t>GONIOMETRICKÉ </a:t>
            </a:r>
            <a:r>
              <a:rPr lang="sk-SK" sz="4800" b="1" dirty="0" smtClean="0"/>
              <a:t>FUNKCIE</a:t>
            </a:r>
            <a:br>
              <a:rPr lang="sk-SK" sz="4800" b="1" dirty="0" smtClean="0"/>
            </a:br>
            <a:r>
              <a:rPr lang="sk-SK" sz="4800" b="1" dirty="0" smtClean="0">
                <a:solidFill>
                  <a:schemeClr val="accent6">
                    <a:lumMod val="75000"/>
                  </a:schemeClr>
                </a:solidFill>
              </a:rPr>
              <a:t>sínus a </a:t>
            </a:r>
            <a:r>
              <a:rPr lang="sk-SK" sz="4800" b="1" dirty="0" smtClean="0">
                <a:solidFill>
                  <a:schemeClr val="accent6">
                    <a:lumMod val="75000"/>
                  </a:schemeClr>
                </a:solidFill>
              </a:rPr>
              <a:t>kosínus</a:t>
            </a:r>
            <a:endParaRPr lang="sk-SK" sz="4800" b="1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6444208" y="5877272"/>
            <a:ext cx="2664296" cy="936104"/>
          </a:xfrm>
        </p:spPr>
        <p:txBody>
          <a:bodyPr/>
          <a:lstStyle/>
          <a:p>
            <a:r>
              <a:rPr lang="sk-SK" sz="1600" b="1" dirty="0" smtClean="0"/>
              <a:t>Mgr</a:t>
            </a:r>
            <a:r>
              <a:rPr lang="sk-SK" sz="1600" b="1" dirty="0"/>
              <a:t>.</a:t>
            </a:r>
            <a:r>
              <a:rPr lang="sk-SK" sz="1600" b="1" dirty="0" smtClean="0"/>
              <a:t> Anna </a:t>
            </a:r>
            <a:r>
              <a:rPr lang="sk-SK" sz="1600" b="1" dirty="0" err="1" smtClean="0"/>
              <a:t>Černinská</a:t>
            </a:r>
            <a:endParaRPr lang="sk-SK" sz="1600" b="1" dirty="0" smtClean="0"/>
          </a:p>
          <a:p>
            <a:r>
              <a:rPr lang="sk-SK" sz="1600" b="1" dirty="0" smtClean="0"/>
              <a:t>SOŠ elektrotechnická</a:t>
            </a:r>
          </a:p>
          <a:p>
            <a:r>
              <a:rPr lang="sk-SK" sz="1600" b="1" dirty="0" smtClean="0"/>
              <a:t> Liptovský Hrádok</a:t>
            </a:r>
            <a:endParaRPr lang="sk-SK" sz="1600" b="1" dirty="0"/>
          </a:p>
        </p:txBody>
      </p:sp>
      <p:pic>
        <p:nvPicPr>
          <p:cNvPr id="5" name="Obrázok 4"/>
          <p:cNvPicPr/>
          <p:nvPr/>
        </p:nvPicPr>
        <p:blipFill rotWithShape="1">
          <a:blip r:embed="rId2"/>
          <a:srcRect l="4960" t="17056" r="81981" b="59598"/>
          <a:stretch/>
        </p:blipFill>
        <p:spPr bwMode="auto">
          <a:xfrm>
            <a:off x="8604448" y="8930"/>
            <a:ext cx="535940" cy="5397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5"/>
          <p:cNvSpPr>
            <a:spLocks noGrp="1" noChangeArrowheads="1"/>
          </p:cNvSpPr>
          <p:nvPr>
            <p:ph type="title"/>
          </p:nvPr>
        </p:nvSpPr>
        <p:spPr>
          <a:xfrm>
            <a:off x="-36512" y="-27384"/>
            <a:ext cx="8640761" cy="1143000"/>
          </a:xfrm>
          <a:solidFill>
            <a:srgbClr val="DDDDDD"/>
          </a:solidFill>
          <a:ln/>
        </p:spPr>
        <p:txBody>
          <a:bodyPr/>
          <a:lstStyle/>
          <a:p>
            <a:pPr algn="l"/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KOSÍNUS</a:t>
            </a:r>
            <a:r>
              <a:rPr lang="sk-SK" b="1" dirty="0"/>
              <a:t> </a:t>
            </a:r>
            <a:r>
              <a:rPr lang="sk-SK" sz="4000" b="1" dirty="0"/>
              <a:t>orientovaného </a:t>
            </a:r>
            <a:r>
              <a:rPr lang="sk-SK" sz="4000" b="1" dirty="0" smtClean="0"/>
              <a:t>uhla </a:t>
            </a:r>
            <a:r>
              <a:rPr lang="sk-SK" sz="4000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sk-SK" sz="4000" b="1" dirty="0" err="1" smtClean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sk-SK" sz="4000" b="1" baseline="-25000" dirty="0" err="1" smtClean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sk-SK" sz="4000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en-U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798" name="Oval 6"/>
          <p:cNvSpPr>
            <a:spLocks noChangeAspect="1" noChangeArrowheads="1"/>
          </p:cNvSpPr>
          <p:nvPr/>
        </p:nvSpPr>
        <p:spPr bwMode="auto">
          <a:xfrm>
            <a:off x="2051050" y="4027488"/>
            <a:ext cx="914400" cy="914400"/>
          </a:xfrm>
          <a:prstGeom prst="ellips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k-SK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 rot="-2378651">
            <a:off x="2535238" y="3684588"/>
            <a:ext cx="393700" cy="574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1908175" y="4510088"/>
            <a:ext cx="1079500" cy="5032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1765300" y="3933825"/>
            <a:ext cx="790575" cy="574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rot="19500000">
            <a:off x="2378075" y="4076700"/>
            <a:ext cx="1473200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33803" name="Oval 11"/>
          <p:cNvSpPr>
            <a:spLocks noChangeAspect="1" noChangeArrowheads="1"/>
          </p:cNvSpPr>
          <p:nvPr/>
        </p:nvSpPr>
        <p:spPr bwMode="auto">
          <a:xfrm>
            <a:off x="1006475" y="3005138"/>
            <a:ext cx="2987675" cy="2987675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sk-SK" sz="2400">
              <a:latin typeface="Comic Sans MS" pitchFamily="66" charset="0"/>
            </a:endParaRP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2268538" y="4510088"/>
            <a:ext cx="874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sk-SK" sz="2000" b="1"/>
              <a:t>S</a:t>
            </a:r>
            <a:r>
              <a:rPr lang="en-US" sz="2000" b="1"/>
              <a:t>[0</a:t>
            </a:r>
            <a:r>
              <a:rPr lang="sk-SK" sz="2000" b="1"/>
              <a:t>,</a:t>
            </a:r>
            <a:r>
              <a:rPr lang="en-US" sz="2000" b="1"/>
              <a:t>0]</a:t>
            </a:r>
            <a:endParaRPr lang="sk-SK" sz="2000" b="1"/>
          </a:p>
        </p:txBody>
      </p:sp>
      <p:grpSp>
        <p:nvGrpSpPr>
          <p:cNvPr id="33805" name="Group 13"/>
          <p:cNvGrpSpPr>
            <a:grpSpLocks/>
          </p:cNvGrpSpPr>
          <p:nvPr/>
        </p:nvGrpSpPr>
        <p:grpSpPr bwMode="auto">
          <a:xfrm>
            <a:off x="854075" y="2062163"/>
            <a:ext cx="4510088" cy="4102100"/>
            <a:chOff x="538" y="981"/>
            <a:chExt cx="2841" cy="2584"/>
          </a:xfrm>
        </p:grpSpPr>
        <p:sp>
          <p:nvSpPr>
            <p:cNvPr id="33806" name="Line 14"/>
            <p:cNvSpPr>
              <a:spLocks noChangeShapeType="1"/>
            </p:cNvSpPr>
            <p:nvPr/>
          </p:nvSpPr>
          <p:spPr bwMode="auto">
            <a:xfrm>
              <a:off x="538" y="2517"/>
              <a:ext cx="27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33807" name="Line 15"/>
            <p:cNvSpPr>
              <a:spLocks noChangeShapeType="1"/>
            </p:cNvSpPr>
            <p:nvPr/>
          </p:nvSpPr>
          <p:spPr bwMode="auto">
            <a:xfrm>
              <a:off x="1586" y="1071"/>
              <a:ext cx="0" cy="24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33808" name="Text Box 16"/>
            <p:cNvSpPr txBox="1">
              <a:spLocks noChangeArrowheads="1"/>
            </p:cNvSpPr>
            <p:nvPr/>
          </p:nvSpPr>
          <p:spPr bwMode="auto">
            <a:xfrm>
              <a:off x="3183" y="2492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sk-SK" sz="2000"/>
                <a:t>x</a:t>
              </a:r>
              <a:endParaRPr lang="sk-SK" sz="2400"/>
            </a:p>
          </p:txBody>
        </p:sp>
        <p:sp>
          <p:nvSpPr>
            <p:cNvPr id="33809" name="Text Box 17"/>
            <p:cNvSpPr txBox="1">
              <a:spLocks noChangeArrowheads="1"/>
            </p:cNvSpPr>
            <p:nvPr/>
          </p:nvSpPr>
          <p:spPr bwMode="auto">
            <a:xfrm>
              <a:off x="1572" y="981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sk-SK" sz="2000"/>
                <a:t>y</a:t>
              </a:r>
              <a:endParaRPr lang="sk-SK" sz="2400"/>
            </a:p>
          </p:txBody>
        </p:sp>
      </p:grp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3940175" y="4438650"/>
            <a:ext cx="704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1"/>
              <a:t>[1</a:t>
            </a:r>
            <a:r>
              <a:rPr lang="sk-SK" sz="2000" b="1"/>
              <a:t>,</a:t>
            </a:r>
            <a:r>
              <a:rPr lang="en-US" sz="2000" b="1"/>
              <a:t>0]</a:t>
            </a:r>
            <a:endParaRPr lang="sk-SK" sz="2000" b="1"/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250825" y="4438650"/>
            <a:ext cx="788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1"/>
              <a:t>[-1</a:t>
            </a:r>
            <a:r>
              <a:rPr lang="sk-SK" sz="2000" b="1"/>
              <a:t>,</a:t>
            </a:r>
            <a:r>
              <a:rPr lang="en-US" sz="2000" b="1"/>
              <a:t>0]</a:t>
            </a:r>
            <a:endParaRPr lang="sk-SK" sz="2000" b="1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2498725" y="2600325"/>
            <a:ext cx="704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1"/>
              <a:t>[0</a:t>
            </a:r>
            <a:r>
              <a:rPr lang="sk-SK" sz="2000" b="1"/>
              <a:t>,1</a:t>
            </a:r>
            <a:r>
              <a:rPr lang="en-US" sz="2000" b="1"/>
              <a:t>]</a:t>
            </a:r>
            <a:endParaRPr lang="sk-SK" sz="2000" b="1"/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2370138" y="5984875"/>
            <a:ext cx="788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1"/>
              <a:t>[0</a:t>
            </a:r>
            <a:r>
              <a:rPr lang="sk-SK" sz="2000" b="1"/>
              <a:t>,-1</a:t>
            </a:r>
            <a:r>
              <a:rPr lang="en-US" sz="2000" b="1"/>
              <a:t>]</a:t>
            </a:r>
            <a:endParaRPr lang="sk-SK" sz="2000" b="1"/>
          </a:p>
        </p:txBody>
      </p:sp>
      <p:sp>
        <p:nvSpPr>
          <p:cNvPr id="33814" name="AutoShape 22"/>
          <p:cNvSpPr>
            <a:spLocks noChangeAspect="1" noChangeArrowheads="1"/>
          </p:cNvSpPr>
          <p:nvPr/>
        </p:nvSpPr>
        <p:spPr bwMode="auto">
          <a:xfrm>
            <a:off x="3932238" y="4445000"/>
            <a:ext cx="107950" cy="10795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3815" name="AutoShape 23"/>
          <p:cNvSpPr>
            <a:spLocks noChangeAspect="1" noChangeArrowheads="1"/>
          </p:cNvSpPr>
          <p:nvPr/>
        </p:nvSpPr>
        <p:spPr bwMode="auto">
          <a:xfrm>
            <a:off x="952500" y="4445000"/>
            <a:ext cx="107950" cy="10795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3816" name="AutoShape 24"/>
          <p:cNvSpPr>
            <a:spLocks noChangeAspect="1" noChangeArrowheads="1"/>
          </p:cNvSpPr>
          <p:nvPr/>
        </p:nvSpPr>
        <p:spPr bwMode="auto">
          <a:xfrm>
            <a:off x="2457450" y="2962275"/>
            <a:ext cx="107950" cy="10795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3817" name="AutoShape 25"/>
          <p:cNvSpPr>
            <a:spLocks noChangeAspect="1" noChangeArrowheads="1"/>
          </p:cNvSpPr>
          <p:nvPr/>
        </p:nvSpPr>
        <p:spPr bwMode="auto">
          <a:xfrm>
            <a:off x="2457450" y="5949950"/>
            <a:ext cx="107950" cy="10795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3818" name="Rectangle 26"/>
          <p:cNvSpPr>
            <a:spLocks noChangeArrowheads="1"/>
          </p:cNvSpPr>
          <p:nvPr/>
        </p:nvSpPr>
        <p:spPr bwMode="auto">
          <a:xfrm>
            <a:off x="242888" y="1365250"/>
            <a:ext cx="1328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sk-SK" sz="2400" b="1"/>
              <a:t>k(S;r=1)</a:t>
            </a:r>
          </a:p>
        </p:txBody>
      </p:sp>
      <p:sp>
        <p:nvSpPr>
          <p:cNvPr id="33819" name="Rectangle 27"/>
          <p:cNvSpPr>
            <a:spLocks noChangeArrowheads="1"/>
          </p:cNvSpPr>
          <p:nvPr/>
        </p:nvSpPr>
        <p:spPr bwMode="auto">
          <a:xfrm>
            <a:off x="971550" y="332105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sk-SK" sz="2000" b="1"/>
              <a:t>k</a:t>
            </a:r>
          </a:p>
        </p:txBody>
      </p:sp>
      <p:sp>
        <p:nvSpPr>
          <p:cNvPr id="33820" name="Rectangle 28"/>
          <p:cNvSpPr>
            <a:spLocks noChangeArrowheads="1"/>
          </p:cNvSpPr>
          <p:nvPr/>
        </p:nvSpPr>
        <p:spPr bwMode="auto">
          <a:xfrm>
            <a:off x="1885950" y="1365250"/>
            <a:ext cx="3622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sk-SK" sz="2400" b="1">
                <a:solidFill>
                  <a:schemeClr val="hlink"/>
                </a:solidFill>
              </a:rPr>
              <a:t>JEDNOTKOVÁ</a:t>
            </a:r>
            <a:r>
              <a:rPr lang="sk-SK" sz="2400" b="1"/>
              <a:t> kružnica</a:t>
            </a:r>
          </a:p>
        </p:txBody>
      </p:sp>
      <p:sp>
        <p:nvSpPr>
          <p:cNvPr id="33821" name="Line 29"/>
          <p:cNvSpPr>
            <a:spLocks noChangeShapeType="1"/>
          </p:cNvSpPr>
          <p:nvPr/>
        </p:nvSpPr>
        <p:spPr bwMode="auto">
          <a:xfrm rot="960000">
            <a:off x="2889250" y="4246563"/>
            <a:ext cx="71438" cy="107950"/>
          </a:xfrm>
          <a:prstGeom prst="line">
            <a:avLst/>
          </a:prstGeom>
          <a:noFill/>
          <a:ln w="22225">
            <a:solidFill>
              <a:srgbClr val="008080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2627313" y="4184650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000" b="1">
                <a:solidFill>
                  <a:srgbClr val="008080"/>
                </a:solidFill>
                <a:sym typeface="Symbol" pitchFamily="18" charset="2"/>
              </a:rPr>
              <a:t> </a:t>
            </a:r>
            <a:r>
              <a:rPr lang="en-US" sz="2000" b="1">
                <a:solidFill>
                  <a:srgbClr val="008080"/>
                </a:solidFill>
                <a:sym typeface="Symbol" pitchFamily="18" charset="2"/>
              </a:rPr>
              <a:t> </a:t>
            </a:r>
          </a:p>
        </p:txBody>
      </p:sp>
      <p:sp>
        <p:nvSpPr>
          <p:cNvPr id="33823" name="Line 31"/>
          <p:cNvSpPr>
            <a:spLocks noChangeShapeType="1"/>
          </p:cNvSpPr>
          <p:nvPr/>
        </p:nvSpPr>
        <p:spPr bwMode="auto">
          <a:xfrm>
            <a:off x="3708400" y="3644900"/>
            <a:ext cx="0" cy="863600"/>
          </a:xfrm>
          <a:prstGeom prst="line">
            <a:avLst/>
          </a:prstGeom>
          <a:noFill/>
          <a:ln w="19050">
            <a:solidFill>
              <a:schemeClr val="hlink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3740150" y="3319463"/>
            <a:ext cx="1192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sk-SK" sz="2000" b="1">
                <a:solidFill>
                  <a:srgbClr val="008080"/>
                </a:solidFill>
              </a:rPr>
              <a:t>M</a:t>
            </a:r>
            <a:r>
              <a:rPr lang="en-US" sz="2000" b="1">
                <a:solidFill>
                  <a:srgbClr val="008080"/>
                </a:solidFill>
              </a:rPr>
              <a:t>[</a:t>
            </a:r>
            <a:r>
              <a:rPr lang="sk-SK" sz="2000" b="1">
                <a:solidFill>
                  <a:schemeClr val="hlink"/>
                </a:solidFill>
              </a:rPr>
              <a:t>x</a:t>
            </a:r>
            <a:r>
              <a:rPr lang="sk-SK" sz="2000" b="1" baseline="-25000">
                <a:solidFill>
                  <a:schemeClr val="hlink"/>
                </a:solidFill>
              </a:rPr>
              <a:t>M</a:t>
            </a:r>
            <a:r>
              <a:rPr lang="sk-SK" sz="2000" b="1">
                <a:solidFill>
                  <a:srgbClr val="008080"/>
                </a:solidFill>
              </a:rPr>
              <a:t>,y</a:t>
            </a:r>
            <a:r>
              <a:rPr lang="sk-SK" sz="2000" b="1" baseline="-25000">
                <a:solidFill>
                  <a:srgbClr val="008080"/>
                </a:solidFill>
              </a:rPr>
              <a:t>M</a:t>
            </a:r>
            <a:r>
              <a:rPr lang="en-US" sz="2000" b="1">
                <a:solidFill>
                  <a:srgbClr val="008080"/>
                </a:solidFill>
              </a:rPr>
              <a:t>]</a:t>
            </a:r>
            <a:endParaRPr lang="sk-SK" sz="2000" b="1">
              <a:solidFill>
                <a:srgbClr val="008080"/>
              </a:solidFill>
            </a:endParaRPr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3563938" y="4365625"/>
            <a:ext cx="463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sk-SK" sz="2000" b="1">
                <a:solidFill>
                  <a:schemeClr val="hlink"/>
                </a:solidFill>
              </a:rPr>
              <a:t>x</a:t>
            </a:r>
            <a:r>
              <a:rPr lang="sk-SK" sz="2000" b="1" baseline="-25000">
                <a:solidFill>
                  <a:schemeClr val="hlink"/>
                </a:solidFill>
              </a:rPr>
              <a:t>M</a:t>
            </a:r>
            <a:endParaRPr lang="sk-SK" sz="2000" b="1">
              <a:solidFill>
                <a:schemeClr val="hlink"/>
              </a:solidFill>
            </a:endParaRPr>
          </a:p>
        </p:txBody>
      </p:sp>
      <p:sp>
        <p:nvSpPr>
          <p:cNvPr id="33826" name="Line 34"/>
          <p:cNvSpPr>
            <a:spLocks noChangeShapeType="1"/>
          </p:cNvSpPr>
          <p:nvPr/>
        </p:nvSpPr>
        <p:spPr bwMode="auto">
          <a:xfrm rot="16200000">
            <a:off x="3111500" y="3068638"/>
            <a:ext cx="0" cy="1187450"/>
          </a:xfrm>
          <a:prstGeom prst="line">
            <a:avLst/>
          </a:prstGeom>
          <a:noFill/>
          <a:ln w="19050">
            <a:solidFill>
              <a:srgbClr val="00808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2124075" y="3429000"/>
            <a:ext cx="463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sk-SK" sz="2000" b="1">
                <a:solidFill>
                  <a:srgbClr val="008080"/>
                </a:solidFill>
              </a:rPr>
              <a:t>y</a:t>
            </a:r>
            <a:r>
              <a:rPr lang="sk-SK" sz="2000" b="1" baseline="-25000">
                <a:solidFill>
                  <a:srgbClr val="008080"/>
                </a:solidFill>
              </a:rPr>
              <a:t>M</a:t>
            </a:r>
            <a:endParaRPr lang="sk-SK" sz="2000" b="1">
              <a:solidFill>
                <a:srgbClr val="008080"/>
              </a:solidFill>
            </a:endParaRPr>
          </a:p>
        </p:txBody>
      </p:sp>
      <p:sp>
        <p:nvSpPr>
          <p:cNvPr id="33829" name="Rectangle 37"/>
          <p:cNvSpPr>
            <a:spLocks noChangeArrowheads="1"/>
          </p:cNvSpPr>
          <p:nvPr/>
        </p:nvSpPr>
        <p:spPr bwMode="auto">
          <a:xfrm>
            <a:off x="2916238" y="3789363"/>
            <a:ext cx="282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sk-SK" sz="2000" b="1">
                <a:solidFill>
                  <a:srgbClr val="008080"/>
                </a:solidFill>
              </a:rPr>
              <a:t>r</a:t>
            </a:r>
          </a:p>
        </p:txBody>
      </p:sp>
      <p:sp>
        <p:nvSpPr>
          <p:cNvPr id="33835" name="Line 43"/>
          <p:cNvSpPr>
            <a:spLocks noChangeShapeType="1"/>
          </p:cNvSpPr>
          <p:nvPr/>
        </p:nvSpPr>
        <p:spPr bwMode="auto">
          <a:xfrm rot="16200000">
            <a:off x="3114675" y="3914775"/>
            <a:ext cx="0" cy="118745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33831" name="AutoShape 39"/>
          <p:cNvSpPr>
            <a:spLocks noChangeAspect="1" noChangeArrowheads="1"/>
          </p:cNvSpPr>
          <p:nvPr/>
        </p:nvSpPr>
        <p:spPr bwMode="auto">
          <a:xfrm>
            <a:off x="2457450" y="4445000"/>
            <a:ext cx="107950" cy="10795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3833" name="AutoShape 41"/>
          <p:cNvSpPr>
            <a:spLocks noChangeArrowheads="1"/>
          </p:cNvSpPr>
          <p:nvPr/>
        </p:nvSpPr>
        <p:spPr bwMode="auto">
          <a:xfrm>
            <a:off x="3656013" y="3576638"/>
            <a:ext cx="144462" cy="144462"/>
          </a:xfrm>
          <a:prstGeom prst="flowChartConnector">
            <a:avLst/>
          </a:prstGeom>
          <a:solidFill>
            <a:srgbClr val="008080"/>
          </a:solidFill>
          <a:ln w="9525">
            <a:solidFill>
              <a:srgbClr val="0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sk-SK" sz="2400">
              <a:solidFill>
                <a:srgbClr val="6666FF"/>
              </a:solidFill>
              <a:latin typeface="Comic Sans MS" pitchFamily="66" charset="0"/>
            </a:endParaRPr>
          </a:p>
        </p:txBody>
      </p:sp>
      <p:graphicFrame>
        <p:nvGraphicFramePr>
          <p:cNvPr id="33836" name="Object 44"/>
          <p:cNvGraphicFramePr>
            <a:graphicFrameLocks noChangeAspect="1"/>
          </p:cNvGraphicFramePr>
          <p:nvPr/>
        </p:nvGraphicFramePr>
        <p:xfrm>
          <a:off x="7516813" y="1525588"/>
          <a:ext cx="32067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2" name="Rovnice" r:id="rId3" imgW="393480" imgH="825480" progId="Equation.3">
                  <p:embed/>
                </p:oleObj>
              </mc:Choice>
              <mc:Fallback>
                <p:oleObj name="Rovnice" r:id="rId3" imgW="393480" imgH="825480" progId="Equation.3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6813" y="1525588"/>
                        <a:ext cx="320675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37" name="Text Box 45"/>
          <p:cNvSpPr txBox="1">
            <a:spLocks noChangeArrowheads="1"/>
          </p:cNvSpPr>
          <p:nvPr/>
        </p:nvSpPr>
        <p:spPr bwMode="auto">
          <a:xfrm>
            <a:off x="6084888" y="2532063"/>
            <a:ext cx="2087562" cy="557212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>
                <a:solidFill>
                  <a:schemeClr val="hlink"/>
                </a:solidFill>
              </a:rPr>
              <a:t>cos </a:t>
            </a:r>
            <a:r>
              <a:rPr lang="sk-SK" sz="2800" b="1">
                <a:solidFill>
                  <a:schemeClr val="hlink"/>
                </a:solidFill>
                <a:sym typeface="Symbol" pitchFamily="18" charset="2"/>
              </a:rPr>
              <a:t> = x</a:t>
            </a:r>
            <a:r>
              <a:rPr lang="sk-SK" sz="2800" b="1" baseline="-25000">
                <a:solidFill>
                  <a:schemeClr val="hlink"/>
                </a:solidFill>
                <a:sym typeface="Symbol" pitchFamily="18" charset="2"/>
              </a:rPr>
              <a:t>M</a:t>
            </a:r>
            <a:endParaRPr lang="en-US" sz="2800" b="1" baseline="-25000">
              <a:solidFill>
                <a:schemeClr val="hlink"/>
              </a:solidFill>
              <a:sym typeface="Symbol" pitchFamily="18" charset="2"/>
            </a:endParaRPr>
          </a:p>
        </p:txBody>
      </p:sp>
      <p:sp>
        <p:nvSpPr>
          <p:cNvPr id="33838" name="Text Box 46"/>
          <p:cNvSpPr txBox="1">
            <a:spLocks noChangeArrowheads="1"/>
          </p:cNvSpPr>
          <p:nvPr/>
        </p:nvSpPr>
        <p:spPr bwMode="auto">
          <a:xfrm>
            <a:off x="6156325" y="1595438"/>
            <a:ext cx="14192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400" b="1">
                <a:solidFill>
                  <a:schemeClr val="hlink"/>
                </a:solidFill>
              </a:rPr>
              <a:t>cos </a:t>
            </a:r>
            <a:r>
              <a:rPr lang="sk-SK" sz="2400" b="1">
                <a:solidFill>
                  <a:schemeClr val="hlink"/>
                </a:solidFill>
                <a:sym typeface="Symbol" pitchFamily="18" charset="2"/>
              </a:rPr>
              <a:t></a:t>
            </a:r>
            <a:r>
              <a:rPr lang="sk-SK" sz="2800" b="1">
                <a:solidFill>
                  <a:schemeClr val="hlink"/>
                </a:solidFill>
                <a:sym typeface="Symbol" pitchFamily="18" charset="2"/>
              </a:rPr>
              <a:t> = </a:t>
            </a:r>
            <a:endParaRPr lang="en-US" sz="2800" b="1" baseline="-25000">
              <a:solidFill>
                <a:schemeClr val="hlink"/>
              </a:solidFill>
              <a:sym typeface="Symbol" pitchFamily="18" charset="2"/>
            </a:endParaRPr>
          </a:p>
        </p:txBody>
      </p:sp>
      <p:sp>
        <p:nvSpPr>
          <p:cNvPr id="33839" name="Text Box 47"/>
          <p:cNvSpPr txBox="1">
            <a:spLocks noChangeArrowheads="1"/>
          </p:cNvSpPr>
          <p:nvPr/>
        </p:nvSpPr>
        <p:spPr bwMode="auto">
          <a:xfrm>
            <a:off x="6116638" y="3238500"/>
            <a:ext cx="234315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/>
              <a:t>cos    0</a:t>
            </a:r>
            <a:r>
              <a:rPr lang="sk-SK" sz="2800" b="1">
                <a:sym typeface="Symbol" pitchFamily="18" charset="2"/>
              </a:rPr>
              <a:t>  =  1</a:t>
            </a:r>
            <a:endParaRPr lang="en-US" sz="2800" b="1" baseline="-25000">
              <a:sym typeface="Symbol" pitchFamily="18" charset="2"/>
            </a:endParaRPr>
          </a:p>
        </p:txBody>
      </p:sp>
      <p:sp>
        <p:nvSpPr>
          <p:cNvPr id="33840" name="Text Box 48"/>
          <p:cNvSpPr txBox="1">
            <a:spLocks noChangeArrowheads="1"/>
          </p:cNvSpPr>
          <p:nvPr/>
        </p:nvSpPr>
        <p:spPr bwMode="auto">
          <a:xfrm>
            <a:off x="6116638" y="3778250"/>
            <a:ext cx="2487612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/>
              <a:t>cos   90</a:t>
            </a:r>
            <a:r>
              <a:rPr lang="sk-SK" sz="2800" b="1">
                <a:sym typeface="Symbol" pitchFamily="18" charset="2"/>
              </a:rPr>
              <a:t> =  0</a:t>
            </a:r>
            <a:endParaRPr lang="en-US" sz="2800" b="1" baseline="-25000">
              <a:sym typeface="Symbol" pitchFamily="18" charset="2"/>
            </a:endParaRPr>
          </a:p>
        </p:txBody>
      </p:sp>
      <p:sp>
        <p:nvSpPr>
          <p:cNvPr id="33841" name="Text Box 49"/>
          <p:cNvSpPr txBox="1">
            <a:spLocks noChangeArrowheads="1"/>
          </p:cNvSpPr>
          <p:nvPr/>
        </p:nvSpPr>
        <p:spPr bwMode="auto">
          <a:xfrm>
            <a:off x="6116638" y="4318000"/>
            <a:ext cx="2632075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/>
              <a:t>cos 180</a:t>
            </a:r>
            <a:r>
              <a:rPr lang="sk-SK" sz="2800" b="1">
                <a:sym typeface="Symbol" pitchFamily="18" charset="2"/>
              </a:rPr>
              <a:t> = -1</a:t>
            </a:r>
            <a:endParaRPr lang="en-US" sz="2800" b="1" baseline="-25000">
              <a:sym typeface="Symbol" pitchFamily="18" charset="2"/>
            </a:endParaRPr>
          </a:p>
        </p:txBody>
      </p:sp>
      <p:sp>
        <p:nvSpPr>
          <p:cNvPr id="33842" name="Text Box 50"/>
          <p:cNvSpPr txBox="1">
            <a:spLocks noChangeArrowheads="1"/>
          </p:cNvSpPr>
          <p:nvPr/>
        </p:nvSpPr>
        <p:spPr bwMode="auto">
          <a:xfrm>
            <a:off x="6116638" y="4857750"/>
            <a:ext cx="2447925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/>
              <a:t>cos 270</a:t>
            </a:r>
            <a:r>
              <a:rPr lang="sk-SK" sz="2800" b="1">
                <a:sym typeface="Symbol" pitchFamily="18" charset="2"/>
              </a:rPr>
              <a:t> =  0</a:t>
            </a:r>
            <a:endParaRPr lang="en-US" sz="2800" b="1" baseline="-25000">
              <a:sym typeface="Symbol" pitchFamily="18" charset="2"/>
            </a:endParaRPr>
          </a:p>
        </p:txBody>
      </p:sp>
      <p:sp>
        <p:nvSpPr>
          <p:cNvPr id="33843" name="Text Box 51"/>
          <p:cNvSpPr txBox="1">
            <a:spLocks noChangeArrowheads="1"/>
          </p:cNvSpPr>
          <p:nvPr/>
        </p:nvSpPr>
        <p:spPr bwMode="auto">
          <a:xfrm>
            <a:off x="6116638" y="5397500"/>
            <a:ext cx="234315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/>
              <a:t>cos 360</a:t>
            </a:r>
            <a:r>
              <a:rPr lang="sk-SK" sz="2800" b="1">
                <a:sym typeface="Symbol" pitchFamily="18" charset="2"/>
              </a:rPr>
              <a:t> =  1</a:t>
            </a:r>
            <a:endParaRPr lang="en-US" sz="2800" b="1" baseline="-25000">
              <a:sym typeface="Symbol" pitchFamily="18" charset="2"/>
            </a:endParaRPr>
          </a:p>
        </p:txBody>
      </p:sp>
      <p:pic>
        <p:nvPicPr>
          <p:cNvPr id="45" name="Obrázok 44"/>
          <p:cNvPicPr/>
          <p:nvPr/>
        </p:nvPicPr>
        <p:blipFill rotWithShape="1">
          <a:blip r:embed="rId5"/>
          <a:srcRect l="4960" t="17056" r="81981" b="59598"/>
          <a:stretch/>
        </p:blipFill>
        <p:spPr bwMode="auto">
          <a:xfrm>
            <a:off x="8604448" y="8930"/>
            <a:ext cx="535940" cy="5397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3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4" dur="5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1" dur="500"/>
                                        <p:tgtEl>
                                          <p:spTgt spid="33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30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3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500"/>
                            </p:stCondLst>
                            <p:childTnLst>
                              <p:par>
                                <p:cTn id="9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2000"/>
                                        <p:tgtEl>
                                          <p:spTgt spid="33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7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3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2000"/>
                                        <p:tgtEl>
                                          <p:spTgt spid="3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3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2000"/>
                                        <p:tgtEl>
                                          <p:spTgt spid="33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33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33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33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33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33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33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3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33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 animBg="1"/>
      <p:bldP spid="33802" grpId="0" animBg="1"/>
      <p:bldP spid="33803" grpId="0" animBg="1" autoUpdateAnimBg="0"/>
      <p:bldP spid="33804" grpId="0"/>
      <p:bldP spid="33810" grpId="0"/>
      <p:bldP spid="33811" grpId="0"/>
      <p:bldP spid="33812" grpId="0"/>
      <p:bldP spid="33813" grpId="0"/>
      <p:bldP spid="33814" grpId="0" animBg="1"/>
      <p:bldP spid="33815" grpId="0" animBg="1"/>
      <p:bldP spid="33816" grpId="0" animBg="1"/>
      <p:bldP spid="33817" grpId="0" animBg="1"/>
      <p:bldP spid="33818" grpId="0"/>
      <p:bldP spid="33819" grpId="0"/>
      <p:bldP spid="33820" grpId="0"/>
      <p:bldP spid="33821" grpId="0" animBg="1"/>
      <p:bldP spid="33822" grpId="0"/>
      <p:bldP spid="33823" grpId="0" animBg="1"/>
      <p:bldP spid="33824" grpId="0"/>
      <p:bldP spid="33825" grpId="0"/>
      <p:bldP spid="33826" grpId="0" animBg="1"/>
      <p:bldP spid="33827" grpId="0"/>
      <p:bldP spid="33829" grpId="0"/>
      <p:bldP spid="33835" grpId="0" animBg="1"/>
      <p:bldP spid="33831" grpId="0" animBg="1"/>
      <p:bldP spid="33833" grpId="0" animBg="1" autoUpdateAnimBg="0"/>
      <p:bldP spid="33837" grpId="0" animBg="1"/>
      <p:bldP spid="33838" grpId="0"/>
      <p:bldP spid="33839" grpId="0"/>
      <p:bldP spid="33840" grpId="0"/>
      <p:bldP spid="33841" grpId="0"/>
      <p:bldP spid="33842" grpId="0"/>
      <p:bldP spid="338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988840"/>
            <a:ext cx="8517632" cy="3024336"/>
          </a:xfrm>
        </p:spPr>
        <p:txBody>
          <a:bodyPr/>
          <a:lstStyle/>
          <a:p>
            <a:pPr algn="r"/>
            <a:r>
              <a:rPr lang="sk-SK" b="1" dirty="0" smtClean="0"/>
              <a:t>Veľa úspechov pri riešení úloh</a:t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/>
              <a:t/>
            </a:r>
            <a:br>
              <a:rPr lang="sk-SK" b="1" dirty="0"/>
            </a:br>
            <a:r>
              <a:rPr lang="sk-SK" sz="2000" b="1" dirty="0" smtClean="0"/>
              <a:t>Mgr. Anna </a:t>
            </a:r>
            <a:r>
              <a:rPr lang="sk-SK" sz="2000" b="1" dirty="0" err="1" smtClean="0"/>
              <a:t>Černinská</a:t>
            </a:r>
            <a:endParaRPr lang="sk-SK" sz="4000" b="1" dirty="0"/>
          </a:p>
        </p:txBody>
      </p:sp>
      <p:pic>
        <p:nvPicPr>
          <p:cNvPr id="16" name="Obrázok 15"/>
          <p:cNvPicPr/>
          <p:nvPr/>
        </p:nvPicPr>
        <p:blipFill rotWithShape="1">
          <a:blip r:embed="rId2"/>
          <a:srcRect l="4960" t="17056" r="81981" b="59598"/>
          <a:stretch/>
        </p:blipFill>
        <p:spPr bwMode="auto">
          <a:xfrm>
            <a:off x="8604448" y="8930"/>
            <a:ext cx="535940" cy="5397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-27384"/>
            <a:ext cx="8229600" cy="1143000"/>
          </a:xfrm>
          <a:solidFill>
            <a:srgbClr val="DDDDDD"/>
          </a:solidFill>
        </p:spPr>
        <p:txBody>
          <a:bodyPr/>
          <a:lstStyle/>
          <a:p>
            <a:r>
              <a:rPr lang="sk-SK" sz="4800" b="1" dirty="0"/>
              <a:t>ORIENTOVANÝ   UHOL    </a:t>
            </a:r>
            <a:r>
              <a:rPr lang="sk-SK" sz="6000" b="1" dirty="0">
                <a:sym typeface="Symbol" pitchFamily="18" charset="2"/>
              </a:rPr>
              <a:t></a:t>
            </a:r>
            <a:r>
              <a:rPr lang="sk-SK" b="1" dirty="0">
                <a:sym typeface="Symbol" pitchFamily="18" charset="2"/>
              </a:rPr>
              <a:t> </a:t>
            </a:r>
            <a:endParaRPr lang="en-US" b="1" dirty="0">
              <a:sym typeface="Symbol" pitchFamily="18" charset="2"/>
            </a:endParaRPr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 flipH="1" flipV="1">
            <a:off x="4860925" y="1700213"/>
            <a:ext cx="790575" cy="2160587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grpSp>
        <p:nvGrpSpPr>
          <p:cNvPr id="7201" name="Group 33"/>
          <p:cNvGrpSpPr>
            <a:grpSpLocks/>
          </p:cNvGrpSpPr>
          <p:nvPr/>
        </p:nvGrpSpPr>
        <p:grpSpPr bwMode="auto">
          <a:xfrm>
            <a:off x="5292725" y="3368675"/>
            <a:ext cx="796925" cy="852488"/>
            <a:chOff x="3334" y="2122"/>
            <a:chExt cx="502" cy="537"/>
          </a:xfrm>
        </p:grpSpPr>
        <p:sp>
          <p:nvSpPr>
            <p:cNvPr id="7186" name="Oval 18"/>
            <p:cNvSpPr>
              <a:spLocks noChangeArrowheads="1"/>
            </p:cNvSpPr>
            <p:nvPr/>
          </p:nvSpPr>
          <p:spPr bwMode="auto">
            <a:xfrm>
              <a:off x="3334" y="2206"/>
              <a:ext cx="453" cy="45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7189" name="Rectangle 21"/>
            <p:cNvSpPr>
              <a:spLocks noChangeArrowheads="1"/>
            </p:cNvSpPr>
            <p:nvPr/>
          </p:nvSpPr>
          <p:spPr bwMode="auto">
            <a:xfrm>
              <a:off x="3563" y="2149"/>
              <a:ext cx="273" cy="27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7190" name="Rectangle 22"/>
            <p:cNvSpPr>
              <a:spLocks noChangeArrowheads="1"/>
            </p:cNvSpPr>
            <p:nvPr/>
          </p:nvSpPr>
          <p:spPr bwMode="auto">
            <a:xfrm rot="-1071388">
              <a:off x="3491" y="2122"/>
              <a:ext cx="227" cy="13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7191" name="Line 23"/>
            <p:cNvSpPr>
              <a:spLocks noChangeShapeType="1"/>
            </p:cNvSpPr>
            <p:nvPr/>
          </p:nvSpPr>
          <p:spPr bwMode="auto">
            <a:xfrm rot="19200000">
              <a:off x="3402" y="2237"/>
              <a:ext cx="9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395288" y="5789613"/>
            <a:ext cx="2519362" cy="519112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/>
              <a:t>kladný uhol</a:t>
            </a:r>
            <a:endParaRPr lang="en-US" sz="2800" b="1"/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5508625" y="5789613"/>
            <a:ext cx="2519363" cy="519112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/>
              <a:t>záporný uhol</a:t>
            </a:r>
            <a:endParaRPr lang="en-US" sz="2800" b="1"/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1763713" y="4005263"/>
            <a:ext cx="37449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k-SK" sz="2800" b="1" dirty="0">
                <a:solidFill>
                  <a:schemeClr val="accent6">
                    <a:lumMod val="75000"/>
                  </a:schemeClr>
                </a:solidFill>
              </a:rPr>
              <a:t>začiatočné rameno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900113" y="1773238"/>
            <a:ext cx="3311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k-SK" sz="2800" b="1">
                <a:solidFill>
                  <a:srgbClr val="008080"/>
                </a:solidFill>
              </a:rPr>
              <a:t>koncové</a:t>
            </a:r>
            <a:r>
              <a:rPr lang="sk-SK" sz="2800" b="1"/>
              <a:t> </a:t>
            </a:r>
            <a:r>
              <a:rPr lang="sk-SK" sz="2800" b="1">
                <a:solidFill>
                  <a:srgbClr val="008080"/>
                </a:solidFill>
              </a:rPr>
              <a:t>rameno</a:t>
            </a:r>
            <a:endParaRPr lang="en-US" sz="2800" b="1">
              <a:solidFill>
                <a:srgbClr val="008080"/>
              </a:solidFill>
            </a:endParaRP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684213" y="5019675"/>
            <a:ext cx="215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 dirty="0">
                <a:solidFill>
                  <a:schemeClr val="tx2"/>
                </a:solidFill>
                <a:sym typeface="Symbol" pitchFamily="18" charset="2"/>
              </a:rPr>
              <a:t> = 110</a:t>
            </a:r>
            <a:r>
              <a:rPr lang="sk-SK" sz="2800" b="1" dirty="0">
                <a:sym typeface="Symbol" pitchFamily="18" charset="2"/>
              </a:rPr>
              <a:t></a:t>
            </a:r>
            <a:r>
              <a:rPr lang="en-US" sz="3600" b="1" dirty="0">
                <a:sym typeface="Symbol" pitchFamily="18" charset="2"/>
              </a:rPr>
              <a:t> </a:t>
            </a: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5942013" y="5019675"/>
            <a:ext cx="215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 dirty="0">
                <a:solidFill>
                  <a:schemeClr val="tx2"/>
                </a:solidFill>
                <a:sym typeface="Symbol" pitchFamily="18" charset="2"/>
              </a:rPr>
              <a:t> = -250</a:t>
            </a:r>
            <a:r>
              <a:rPr lang="sk-SK" sz="2800" b="1" dirty="0">
                <a:sym typeface="Symbol" pitchFamily="18" charset="2"/>
              </a:rPr>
              <a:t></a:t>
            </a:r>
            <a:r>
              <a:rPr lang="en-US" sz="3600" b="1" dirty="0">
                <a:sym typeface="Symbol" pitchFamily="18" charset="2"/>
              </a:rPr>
              <a:t> </a:t>
            </a: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H="1" flipV="1">
            <a:off x="611188" y="1700213"/>
            <a:ext cx="790575" cy="2160587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grpSp>
        <p:nvGrpSpPr>
          <p:cNvPr id="7200" name="Group 32"/>
          <p:cNvGrpSpPr>
            <a:grpSpLocks/>
          </p:cNvGrpSpPr>
          <p:nvPr/>
        </p:nvGrpSpPr>
        <p:grpSpPr bwMode="auto">
          <a:xfrm>
            <a:off x="957263" y="3500438"/>
            <a:ext cx="877887" cy="1096962"/>
            <a:chOff x="603" y="2205"/>
            <a:chExt cx="553" cy="691"/>
          </a:xfrm>
        </p:grpSpPr>
        <p:sp>
          <p:nvSpPr>
            <p:cNvPr id="7180" name="Oval 12"/>
            <p:cNvSpPr>
              <a:spLocks noChangeArrowheads="1"/>
            </p:cNvSpPr>
            <p:nvPr/>
          </p:nvSpPr>
          <p:spPr bwMode="auto">
            <a:xfrm>
              <a:off x="656" y="2205"/>
              <a:ext cx="453" cy="45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7183" name="Rectangle 15"/>
            <p:cNvSpPr>
              <a:spLocks noChangeArrowheads="1"/>
            </p:cNvSpPr>
            <p:nvPr/>
          </p:nvSpPr>
          <p:spPr bwMode="auto">
            <a:xfrm rot="-1130025">
              <a:off x="603" y="2212"/>
              <a:ext cx="226" cy="27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7184" name="Rectangle 16"/>
            <p:cNvSpPr>
              <a:spLocks noChangeArrowheads="1"/>
            </p:cNvSpPr>
            <p:nvPr/>
          </p:nvSpPr>
          <p:spPr bwMode="auto">
            <a:xfrm>
              <a:off x="613" y="2443"/>
              <a:ext cx="543" cy="45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7185" name="Line 17"/>
            <p:cNvSpPr>
              <a:spLocks noChangeShapeType="1"/>
            </p:cNvSpPr>
            <p:nvPr/>
          </p:nvSpPr>
          <p:spPr bwMode="auto">
            <a:xfrm>
              <a:off x="792" y="2205"/>
              <a:ext cx="9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5651500" y="3860800"/>
            <a:ext cx="2881313" cy="0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1401763" y="3860800"/>
            <a:ext cx="2881312" cy="0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pic>
        <p:nvPicPr>
          <p:cNvPr id="23" name="Obrázok 22"/>
          <p:cNvPicPr/>
          <p:nvPr/>
        </p:nvPicPr>
        <p:blipFill rotWithShape="1">
          <a:blip r:embed="rId2"/>
          <a:srcRect l="4960" t="17056" r="81981" b="59598"/>
          <a:stretch/>
        </p:blipFill>
        <p:spPr bwMode="auto">
          <a:xfrm>
            <a:off x="8604448" y="8930"/>
            <a:ext cx="535940" cy="5397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30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88" grpId="0" animBg="1"/>
      <p:bldP spid="7192" grpId="0" animBg="1"/>
      <p:bldP spid="7193" grpId="0" animBg="1"/>
      <p:bldP spid="7195" grpId="0"/>
      <p:bldP spid="7196" grpId="0"/>
      <p:bldP spid="7198" grpId="0"/>
      <p:bldP spid="7199" grpId="0"/>
      <p:bldP spid="7179" grpId="0" animBg="1"/>
      <p:bldP spid="7187" grpId="0" animBg="1"/>
      <p:bldP spid="717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2" name="Text Box 92"/>
          <p:cNvSpPr txBox="1">
            <a:spLocks noChangeArrowheads="1"/>
          </p:cNvSpPr>
          <p:nvPr/>
        </p:nvSpPr>
        <p:spPr bwMode="auto">
          <a:xfrm>
            <a:off x="4500563" y="3525663"/>
            <a:ext cx="719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>
                <a:solidFill>
                  <a:srgbClr val="008080"/>
                </a:solidFill>
                <a:sym typeface="Symbol" pitchFamily="18" charset="2"/>
              </a:rPr>
              <a:t>150</a:t>
            </a:r>
            <a:endParaRPr lang="en-US" b="1">
              <a:solidFill>
                <a:srgbClr val="008080"/>
              </a:solidFill>
              <a:sym typeface="Symbol" pitchFamily="18" charset="2"/>
            </a:endParaRPr>
          </a:p>
        </p:txBody>
      </p:sp>
      <p:sp>
        <p:nvSpPr>
          <p:cNvPr id="10305" name="Text Box 65"/>
          <p:cNvSpPr txBox="1">
            <a:spLocks noChangeArrowheads="1"/>
          </p:cNvSpPr>
          <p:nvPr/>
        </p:nvSpPr>
        <p:spPr bwMode="auto">
          <a:xfrm>
            <a:off x="5867400" y="5876751"/>
            <a:ext cx="719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>
                <a:solidFill>
                  <a:srgbClr val="008080"/>
                </a:solidFill>
                <a:sym typeface="Symbol" pitchFamily="18" charset="2"/>
              </a:rPr>
              <a:t>270</a:t>
            </a:r>
            <a:endParaRPr lang="en-US" b="1">
              <a:solidFill>
                <a:srgbClr val="008080"/>
              </a:solidFill>
              <a:sym typeface="Symbol" pitchFamily="18" charset="2"/>
            </a:endParaRPr>
          </a:p>
        </p:txBody>
      </p:sp>
      <p:sp>
        <p:nvSpPr>
          <p:cNvPr id="10316" name="Line 76"/>
          <p:cNvSpPr>
            <a:spLocks noChangeShapeType="1"/>
          </p:cNvSpPr>
          <p:nvPr/>
        </p:nvSpPr>
        <p:spPr bwMode="auto">
          <a:xfrm>
            <a:off x="6515100" y="4462288"/>
            <a:ext cx="20161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2051050" y="2636663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>
                <a:solidFill>
                  <a:srgbClr val="008080"/>
                </a:solidFill>
                <a:sym typeface="Symbol" pitchFamily="18" charset="2"/>
              </a:rPr>
              <a:t>90</a:t>
            </a:r>
            <a:endParaRPr lang="en-US" b="1">
              <a:solidFill>
                <a:srgbClr val="008080"/>
              </a:solidFill>
              <a:sym typeface="Symbol" pitchFamily="18" charset="2"/>
            </a:endParaRPr>
          </a:p>
        </p:txBody>
      </p:sp>
      <p:grpSp>
        <p:nvGrpSpPr>
          <p:cNvPr id="10290" name="Group 50"/>
          <p:cNvGrpSpPr>
            <a:grpSpLocks/>
          </p:cNvGrpSpPr>
          <p:nvPr/>
        </p:nvGrpSpPr>
        <p:grpSpPr bwMode="auto">
          <a:xfrm>
            <a:off x="1692275" y="4006676"/>
            <a:ext cx="862013" cy="1150937"/>
            <a:chOff x="930" y="2115"/>
            <a:chExt cx="543" cy="725"/>
          </a:xfrm>
        </p:grpSpPr>
        <p:sp>
          <p:nvSpPr>
            <p:cNvPr id="10286" name="Oval 46"/>
            <p:cNvSpPr>
              <a:spLocks noChangeArrowheads="1"/>
            </p:cNvSpPr>
            <p:nvPr/>
          </p:nvSpPr>
          <p:spPr bwMode="auto">
            <a:xfrm>
              <a:off x="973" y="2149"/>
              <a:ext cx="453" cy="45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0287" name="Rectangle 47"/>
            <p:cNvSpPr>
              <a:spLocks noChangeArrowheads="1"/>
            </p:cNvSpPr>
            <p:nvPr/>
          </p:nvSpPr>
          <p:spPr bwMode="auto">
            <a:xfrm>
              <a:off x="930" y="2115"/>
              <a:ext cx="272" cy="27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0288" name="Rectangle 48"/>
            <p:cNvSpPr>
              <a:spLocks noChangeArrowheads="1"/>
            </p:cNvSpPr>
            <p:nvPr/>
          </p:nvSpPr>
          <p:spPr bwMode="auto">
            <a:xfrm>
              <a:off x="930" y="2387"/>
              <a:ext cx="543" cy="45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0289" name="Line 49"/>
            <p:cNvSpPr>
              <a:spLocks noChangeShapeType="1"/>
            </p:cNvSpPr>
            <p:nvPr/>
          </p:nvSpPr>
          <p:spPr bwMode="auto">
            <a:xfrm>
              <a:off x="1157" y="2149"/>
              <a:ext cx="9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3165475" y="3170063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>
                <a:solidFill>
                  <a:srgbClr val="008080"/>
                </a:solidFill>
                <a:sym typeface="Symbol" pitchFamily="18" charset="2"/>
              </a:rPr>
              <a:t>45</a:t>
            </a:r>
            <a:endParaRPr lang="en-US" b="1">
              <a:solidFill>
                <a:srgbClr val="008080"/>
              </a:solidFill>
              <a:sym typeface="Symbol" pitchFamily="18" charset="2"/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8604448" cy="1143000"/>
          </a:xfrm>
          <a:solidFill>
            <a:srgbClr val="DDDDDD"/>
          </a:solidFill>
        </p:spPr>
        <p:txBody>
          <a:bodyPr/>
          <a:lstStyle/>
          <a:p>
            <a:pPr algn="l"/>
            <a:r>
              <a:rPr lang="sk-SK" b="1" dirty="0" smtClean="0"/>
              <a:t>ZNÁZORNENIE </a:t>
            </a:r>
            <a:r>
              <a:rPr lang="sk-SK" sz="3600" b="1" dirty="0"/>
              <a:t>orientovaného uhla</a:t>
            </a:r>
            <a:endParaRPr lang="en-US" sz="3600" b="1" dirty="0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2049463" y="4462288"/>
            <a:ext cx="20161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2051050" y="4436888"/>
            <a:ext cx="2016125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562350" y="4076526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>
                <a:solidFill>
                  <a:srgbClr val="008080"/>
                </a:solidFill>
                <a:sym typeface="Symbol" pitchFamily="18" charset="2"/>
              </a:rPr>
              <a:t>0</a:t>
            </a:r>
            <a:endParaRPr lang="en-US" b="1">
              <a:solidFill>
                <a:srgbClr val="008080"/>
              </a:solidFill>
              <a:sym typeface="Symbol" pitchFamily="18" charset="2"/>
            </a:endParaRPr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 rot="5400000">
            <a:off x="1041400" y="3454226"/>
            <a:ext cx="2016125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 rot="18900000">
            <a:off x="1760538" y="3724101"/>
            <a:ext cx="2016125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 rot="2700000">
            <a:off x="357187" y="3724101"/>
            <a:ext cx="2016125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322263" y="3206576"/>
            <a:ext cx="7191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>
                <a:solidFill>
                  <a:srgbClr val="008080"/>
                </a:solidFill>
                <a:sym typeface="Symbol" pitchFamily="18" charset="2"/>
              </a:rPr>
              <a:t>135</a:t>
            </a:r>
            <a:endParaRPr lang="en-US" b="1">
              <a:solidFill>
                <a:srgbClr val="008080"/>
              </a:solidFill>
              <a:sym typeface="Symbol" pitchFamily="18" charset="2"/>
            </a:endParaRPr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>
            <a:off x="34925" y="4436888"/>
            <a:ext cx="2016125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34925" y="4076526"/>
            <a:ext cx="719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>
                <a:solidFill>
                  <a:srgbClr val="008080"/>
                </a:solidFill>
                <a:sym typeface="Symbol" pitchFamily="18" charset="2"/>
              </a:rPr>
              <a:t>180</a:t>
            </a:r>
            <a:endParaRPr lang="en-US" b="1">
              <a:solidFill>
                <a:srgbClr val="008080"/>
              </a:solidFill>
              <a:sym typeface="Symbol" pitchFamily="18" charset="2"/>
            </a:endParaRPr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 rot="18900000">
            <a:off x="322263" y="5157613"/>
            <a:ext cx="2016125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322263" y="5294138"/>
            <a:ext cx="719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>
                <a:solidFill>
                  <a:srgbClr val="008080"/>
                </a:solidFill>
                <a:sym typeface="Symbol" pitchFamily="18" charset="2"/>
              </a:rPr>
              <a:t>225</a:t>
            </a:r>
            <a:endParaRPr lang="en-US" b="1">
              <a:solidFill>
                <a:srgbClr val="008080"/>
              </a:solidFill>
              <a:sym typeface="Symbol" pitchFamily="18" charset="2"/>
            </a:endParaRPr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 rot="5400000">
            <a:off x="1042987" y="5444951"/>
            <a:ext cx="2016125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0279" name="Text Box 39"/>
          <p:cNvSpPr txBox="1">
            <a:spLocks noChangeArrowheads="1"/>
          </p:cNvSpPr>
          <p:nvPr/>
        </p:nvSpPr>
        <p:spPr bwMode="auto">
          <a:xfrm>
            <a:off x="1403350" y="5949776"/>
            <a:ext cx="719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>
                <a:solidFill>
                  <a:srgbClr val="008080"/>
                </a:solidFill>
                <a:sym typeface="Symbol" pitchFamily="18" charset="2"/>
              </a:rPr>
              <a:t>270</a:t>
            </a:r>
            <a:endParaRPr lang="en-US" b="1">
              <a:solidFill>
                <a:srgbClr val="008080"/>
              </a:solidFill>
              <a:sym typeface="Symbol" pitchFamily="18" charset="2"/>
            </a:endParaRPr>
          </a:p>
        </p:txBody>
      </p:sp>
      <p:grpSp>
        <p:nvGrpSpPr>
          <p:cNvPr id="10341" name="Group 101"/>
          <p:cNvGrpSpPr>
            <a:grpSpLocks/>
          </p:cNvGrpSpPr>
          <p:nvPr/>
        </p:nvGrpSpPr>
        <p:grpSpPr bwMode="auto">
          <a:xfrm>
            <a:off x="177800" y="2276301"/>
            <a:ext cx="4392613" cy="4465637"/>
            <a:chOff x="112" y="1071"/>
            <a:chExt cx="2767" cy="2813"/>
          </a:xfrm>
        </p:grpSpPr>
        <p:sp>
          <p:nvSpPr>
            <p:cNvPr id="10247" name="Oval 7"/>
            <p:cNvSpPr>
              <a:spLocks noChangeAspect="1" noChangeArrowheads="1"/>
            </p:cNvSpPr>
            <p:nvPr/>
          </p:nvSpPr>
          <p:spPr bwMode="auto">
            <a:xfrm>
              <a:off x="384" y="1503"/>
              <a:ext cx="1882" cy="1882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sk-SK" sz="2400">
                <a:latin typeface="Comic Sans MS" pitchFamily="66" charset="0"/>
              </a:endParaRPr>
            </a:p>
          </p:txBody>
        </p:sp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 flipH="1">
              <a:off x="112" y="2432"/>
              <a:ext cx="26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>
              <a:off x="1292" y="1117"/>
              <a:ext cx="0" cy="27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10249" name="Text Box 9"/>
            <p:cNvSpPr txBox="1">
              <a:spLocks noChangeArrowheads="1"/>
            </p:cNvSpPr>
            <p:nvPr/>
          </p:nvSpPr>
          <p:spPr bwMode="auto">
            <a:xfrm>
              <a:off x="2653" y="2387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k-SK"/>
                <a:t>x</a:t>
              </a:r>
              <a:endParaRPr lang="en-US"/>
            </a:p>
          </p:txBody>
        </p:sp>
        <p:sp>
          <p:nvSpPr>
            <p:cNvPr id="10261" name="Text Box 21"/>
            <p:cNvSpPr txBox="1">
              <a:spLocks noChangeArrowheads="1"/>
            </p:cNvSpPr>
            <p:nvPr/>
          </p:nvSpPr>
          <p:spPr bwMode="auto">
            <a:xfrm>
              <a:off x="1246" y="1071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k-SK"/>
                <a:t>y</a:t>
              </a:r>
              <a:endParaRPr lang="en-US"/>
            </a:p>
          </p:txBody>
        </p:sp>
      </p:grpSp>
      <p:sp>
        <p:nvSpPr>
          <p:cNvPr id="10280" name="AutoShape 40"/>
          <p:cNvSpPr>
            <a:spLocks noChangeArrowheads="1"/>
          </p:cNvSpPr>
          <p:nvPr/>
        </p:nvSpPr>
        <p:spPr bwMode="auto">
          <a:xfrm>
            <a:off x="1978025" y="5876751"/>
            <a:ext cx="144463" cy="144462"/>
          </a:xfrm>
          <a:prstGeom prst="flowChartConnector">
            <a:avLst/>
          </a:prstGeom>
          <a:solidFill>
            <a:srgbClr val="008080"/>
          </a:solidFill>
          <a:ln w="9525">
            <a:solidFill>
              <a:srgbClr val="0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sk-SK" sz="2400">
              <a:solidFill>
                <a:srgbClr val="6666FF"/>
              </a:solidFill>
              <a:latin typeface="Comic Sans MS" pitchFamily="66" charset="0"/>
            </a:endParaRPr>
          </a:p>
        </p:txBody>
      </p:sp>
      <p:sp>
        <p:nvSpPr>
          <p:cNvPr id="10281" name="Line 41"/>
          <p:cNvSpPr>
            <a:spLocks noChangeShapeType="1"/>
          </p:cNvSpPr>
          <p:nvPr/>
        </p:nvSpPr>
        <p:spPr bwMode="auto">
          <a:xfrm rot="2700000">
            <a:off x="1779587" y="5157614"/>
            <a:ext cx="2016125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0282" name="Text Box 42"/>
          <p:cNvSpPr txBox="1">
            <a:spLocks noChangeArrowheads="1"/>
          </p:cNvSpPr>
          <p:nvPr/>
        </p:nvSpPr>
        <p:spPr bwMode="auto">
          <a:xfrm>
            <a:off x="3203575" y="5373513"/>
            <a:ext cx="719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>
                <a:solidFill>
                  <a:srgbClr val="008080"/>
                </a:solidFill>
                <a:sym typeface="Symbol" pitchFamily="18" charset="2"/>
              </a:rPr>
              <a:t>315</a:t>
            </a:r>
            <a:endParaRPr lang="en-US" b="1">
              <a:solidFill>
                <a:srgbClr val="008080"/>
              </a:solidFill>
              <a:sym typeface="Symbol" pitchFamily="18" charset="2"/>
            </a:endParaRPr>
          </a:p>
        </p:txBody>
      </p:sp>
      <p:sp>
        <p:nvSpPr>
          <p:cNvPr id="10283" name="AutoShape 43"/>
          <p:cNvSpPr>
            <a:spLocks noChangeArrowheads="1"/>
          </p:cNvSpPr>
          <p:nvPr/>
        </p:nvSpPr>
        <p:spPr bwMode="auto">
          <a:xfrm>
            <a:off x="3092450" y="5433838"/>
            <a:ext cx="144463" cy="144463"/>
          </a:xfrm>
          <a:prstGeom prst="flowChartConnector">
            <a:avLst/>
          </a:prstGeom>
          <a:solidFill>
            <a:srgbClr val="008080"/>
          </a:solidFill>
          <a:ln w="9525">
            <a:solidFill>
              <a:srgbClr val="0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sk-SK" sz="2400">
              <a:solidFill>
                <a:srgbClr val="6666FF"/>
              </a:solidFill>
              <a:latin typeface="Comic Sans MS" pitchFamily="66" charset="0"/>
            </a:endParaRPr>
          </a:p>
        </p:txBody>
      </p:sp>
      <p:sp>
        <p:nvSpPr>
          <p:cNvPr id="10284" name="Text Box 44"/>
          <p:cNvSpPr txBox="1">
            <a:spLocks noChangeArrowheads="1"/>
          </p:cNvSpPr>
          <p:nvPr/>
        </p:nvSpPr>
        <p:spPr bwMode="auto">
          <a:xfrm>
            <a:off x="3563938" y="4430538"/>
            <a:ext cx="719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>
                <a:solidFill>
                  <a:srgbClr val="008080"/>
                </a:solidFill>
                <a:sym typeface="Symbol" pitchFamily="18" charset="2"/>
              </a:rPr>
              <a:t>360</a:t>
            </a:r>
            <a:endParaRPr lang="en-US" b="1">
              <a:solidFill>
                <a:srgbClr val="008080"/>
              </a:solidFill>
              <a:sym typeface="Symbol" pitchFamily="18" charset="2"/>
            </a:endParaRPr>
          </a:p>
        </p:txBody>
      </p:sp>
      <p:grpSp>
        <p:nvGrpSpPr>
          <p:cNvPr id="10328" name="Group 88"/>
          <p:cNvGrpSpPr>
            <a:grpSpLocks/>
          </p:cNvGrpSpPr>
          <p:nvPr/>
        </p:nvGrpSpPr>
        <p:grpSpPr bwMode="auto">
          <a:xfrm>
            <a:off x="4643438" y="2276301"/>
            <a:ext cx="4392612" cy="4537075"/>
            <a:chOff x="2925" y="1071"/>
            <a:chExt cx="2767" cy="2858"/>
          </a:xfrm>
        </p:grpSpPr>
        <p:sp>
          <p:nvSpPr>
            <p:cNvPr id="10291" name="Line 51"/>
            <p:cNvSpPr>
              <a:spLocks noChangeShapeType="1"/>
            </p:cNvSpPr>
            <p:nvPr/>
          </p:nvSpPr>
          <p:spPr bwMode="auto">
            <a:xfrm flipH="1">
              <a:off x="2925" y="2432"/>
              <a:ext cx="26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10292" name="Line 52"/>
            <p:cNvSpPr>
              <a:spLocks noChangeShapeType="1"/>
            </p:cNvSpPr>
            <p:nvPr/>
          </p:nvSpPr>
          <p:spPr bwMode="auto">
            <a:xfrm>
              <a:off x="4105" y="1162"/>
              <a:ext cx="0" cy="27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10293" name="Text Box 53"/>
            <p:cNvSpPr txBox="1">
              <a:spLocks noChangeArrowheads="1"/>
            </p:cNvSpPr>
            <p:nvPr/>
          </p:nvSpPr>
          <p:spPr bwMode="auto">
            <a:xfrm>
              <a:off x="5466" y="2387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k-SK"/>
                <a:t>x</a:t>
              </a:r>
              <a:endParaRPr lang="en-US"/>
            </a:p>
          </p:txBody>
        </p:sp>
        <p:sp>
          <p:nvSpPr>
            <p:cNvPr id="10294" name="Text Box 54"/>
            <p:cNvSpPr txBox="1">
              <a:spLocks noChangeArrowheads="1"/>
            </p:cNvSpPr>
            <p:nvPr/>
          </p:nvSpPr>
          <p:spPr bwMode="auto">
            <a:xfrm>
              <a:off x="4059" y="1071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k-SK"/>
                <a:t>y</a:t>
              </a:r>
              <a:endParaRPr lang="en-US"/>
            </a:p>
          </p:txBody>
        </p:sp>
      </p:grpSp>
      <p:sp>
        <p:nvSpPr>
          <p:cNvPr id="10296" name="Oval 56"/>
          <p:cNvSpPr>
            <a:spLocks noChangeAspect="1" noChangeArrowheads="1"/>
          </p:cNvSpPr>
          <p:nvPr/>
        </p:nvSpPr>
        <p:spPr bwMode="auto">
          <a:xfrm>
            <a:off x="5040313" y="2925588"/>
            <a:ext cx="2987675" cy="2987675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sk-SK" sz="2400">
              <a:latin typeface="Comic Sans MS" pitchFamily="66" charset="0"/>
            </a:endParaRPr>
          </a:p>
        </p:txBody>
      </p:sp>
      <p:sp>
        <p:nvSpPr>
          <p:cNvPr id="10297" name="AutoShape 57"/>
          <p:cNvSpPr>
            <a:spLocks noChangeArrowheads="1"/>
          </p:cNvSpPr>
          <p:nvPr/>
        </p:nvSpPr>
        <p:spPr bwMode="auto">
          <a:xfrm>
            <a:off x="6443663" y="2889076"/>
            <a:ext cx="144462" cy="144462"/>
          </a:xfrm>
          <a:prstGeom prst="flowChartConnector">
            <a:avLst/>
          </a:prstGeom>
          <a:solidFill>
            <a:srgbClr val="008080"/>
          </a:solidFill>
          <a:ln w="9525">
            <a:solidFill>
              <a:srgbClr val="0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sk-SK" sz="2400">
              <a:solidFill>
                <a:srgbClr val="6666FF"/>
              </a:solidFill>
              <a:latin typeface="Comic Sans MS" pitchFamily="66" charset="0"/>
            </a:endParaRPr>
          </a:p>
        </p:txBody>
      </p:sp>
      <p:sp>
        <p:nvSpPr>
          <p:cNvPr id="10298" name="AutoShape 58"/>
          <p:cNvSpPr>
            <a:spLocks noChangeArrowheads="1"/>
          </p:cNvSpPr>
          <p:nvPr/>
        </p:nvSpPr>
        <p:spPr bwMode="auto">
          <a:xfrm>
            <a:off x="5003800" y="4365451"/>
            <a:ext cx="144463" cy="144462"/>
          </a:xfrm>
          <a:prstGeom prst="flowChartConnector">
            <a:avLst/>
          </a:prstGeom>
          <a:solidFill>
            <a:srgbClr val="008080"/>
          </a:solidFill>
          <a:ln w="9525">
            <a:solidFill>
              <a:srgbClr val="0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sk-SK" sz="2400">
              <a:solidFill>
                <a:srgbClr val="6666FF"/>
              </a:solidFill>
              <a:latin typeface="Comic Sans MS" pitchFamily="66" charset="0"/>
            </a:endParaRPr>
          </a:p>
        </p:txBody>
      </p:sp>
      <p:sp>
        <p:nvSpPr>
          <p:cNvPr id="10299" name="AutoShape 59"/>
          <p:cNvSpPr>
            <a:spLocks noChangeArrowheads="1"/>
          </p:cNvSpPr>
          <p:nvPr/>
        </p:nvSpPr>
        <p:spPr bwMode="auto">
          <a:xfrm>
            <a:off x="6443663" y="5876751"/>
            <a:ext cx="144462" cy="144462"/>
          </a:xfrm>
          <a:prstGeom prst="flowChartConnector">
            <a:avLst/>
          </a:prstGeom>
          <a:solidFill>
            <a:srgbClr val="008080"/>
          </a:solidFill>
          <a:ln w="9525">
            <a:solidFill>
              <a:srgbClr val="0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sk-SK" sz="2400">
              <a:solidFill>
                <a:srgbClr val="6666FF"/>
              </a:solidFill>
              <a:latin typeface="Comic Sans MS" pitchFamily="66" charset="0"/>
            </a:endParaRPr>
          </a:p>
        </p:txBody>
      </p:sp>
      <p:sp>
        <p:nvSpPr>
          <p:cNvPr id="10300" name="Text Box 60"/>
          <p:cNvSpPr txBox="1">
            <a:spLocks noChangeArrowheads="1"/>
          </p:cNvSpPr>
          <p:nvPr/>
        </p:nvSpPr>
        <p:spPr bwMode="auto">
          <a:xfrm>
            <a:off x="7956550" y="4436888"/>
            <a:ext cx="719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>
                <a:solidFill>
                  <a:srgbClr val="008080"/>
                </a:solidFill>
                <a:sym typeface="Symbol" pitchFamily="18" charset="2"/>
              </a:rPr>
              <a:t>360</a:t>
            </a:r>
            <a:endParaRPr lang="en-US" b="1">
              <a:solidFill>
                <a:srgbClr val="008080"/>
              </a:solidFill>
              <a:sym typeface="Symbol" pitchFamily="18" charset="2"/>
            </a:endParaRPr>
          </a:p>
        </p:txBody>
      </p:sp>
      <p:sp>
        <p:nvSpPr>
          <p:cNvPr id="10301" name="AutoShape 61"/>
          <p:cNvSpPr>
            <a:spLocks noChangeArrowheads="1"/>
          </p:cNvSpPr>
          <p:nvPr/>
        </p:nvSpPr>
        <p:spPr bwMode="auto">
          <a:xfrm>
            <a:off x="7956550" y="4365451"/>
            <a:ext cx="144463" cy="144462"/>
          </a:xfrm>
          <a:prstGeom prst="flowChartConnector">
            <a:avLst/>
          </a:prstGeom>
          <a:solidFill>
            <a:srgbClr val="008080"/>
          </a:solidFill>
          <a:ln w="9525">
            <a:solidFill>
              <a:srgbClr val="0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sk-SK" sz="2400">
              <a:solidFill>
                <a:srgbClr val="6666FF"/>
              </a:solidFill>
              <a:latin typeface="Comic Sans MS" pitchFamily="66" charset="0"/>
            </a:endParaRPr>
          </a:p>
        </p:txBody>
      </p:sp>
      <p:sp>
        <p:nvSpPr>
          <p:cNvPr id="10302" name="Text Box 62"/>
          <p:cNvSpPr txBox="1">
            <a:spLocks noChangeArrowheads="1"/>
          </p:cNvSpPr>
          <p:nvPr/>
        </p:nvSpPr>
        <p:spPr bwMode="auto">
          <a:xfrm>
            <a:off x="6516688" y="2636663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>
                <a:solidFill>
                  <a:srgbClr val="008080"/>
                </a:solidFill>
                <a:sym typeface="Symbol" pitchFamily="18" charset="2"/>
              </a:rPr>
              <a:t>90</a:t>
            </a:r>
            <a:endParaRPr lang="en-US" b="1">
              <a:solidFill>
                <a:srgbClr val="008080"/>
              </a:solidFill>
              <a:sym typeface="Symbol" pitchFamily="18" charset="2"/>
            </a:endParaRPr>
          </a:p>
        </p:txBody>
      </p:sp>
      <p:sp>
        <p:nvSpPr>
          <p:cNvPr id="10303" name="Text Box 63"/>
          <p:cNvSpPr txBox="1">
            <a:spLocks noChangeArrowheads="1"/>
          </p:cNvSpPr>
          <p:nvPr/>
        </p:nvSpPr>
        <p:spPr bwMode="auto">
          <a:xfrm>
            <a:off x="8027988" y="4119388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>
                <a:solidFill>
                  <a:srgbClr val="008080"/>
                </a:solidFill>
                <a:sym typeface="Symbol" pitchFamily="18" charset="2"/>
              </a:rPr>
              <a:t>0</a:t>
            </a:r>
            <a:endParaRPr lang="en-US" b="1">
              <a:solidFill>
                <a:srgbClr val="008080"/>
              </a:solidFill>
              <a:sym typeface="Symbol" pitchFamily="18" charset="2"/>
            </a:endParaRPr>
          </a:p>
        </p:txBody>
      </p:sp>
      <p:sp>
        <p:nvSpPr>
          <p:cNvPr id="10304" name="Text Box 64"/>
          <p:cNvSpPr txBox="1">
            <a:spLocks noChangeArrowheads="1"/>
          </p:cNvSpPr>
          <p:nvPr/>
        </p:nvSpPr>
        <p:spPr bwMode="auto">
          <a:xfrm>
            <a:off x="4500563" y="4119388"/>
            <a:ext cx="719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>
                <a:solidFill>
                  <a:srgbClr val="008080"/>
                </a:solidFill>
                <a:sym typeface="Symbol" pitchFamily="18" charset="2"/>
              </a:rPr>
              <a:t>180</a:t>
            </a:r>
            <a:endParaRPr lang="en-US" b="1">
              <a:solidFill>
                <a:srgbClr val="008080"/>
              </a:solidFill>
              <a:sym typeface="Symbol" pitchFamily="18" charset="2"/>
            </a:endParaRPr>
          </a:p>
        </p:txBody>
      </p:sp>
      <p:sp>
        <p:nvSpPr>
          <p:cNvPr id="10306" name="AutoShape 66"/>
          <p:cNvSpPr>
            <a:spLocks noChangeArrowheads="1"/>
          </p:cNvSpPr>
          <p:nvPr/>
        </p:nvSpPr>
        <p:spPr bwMode="auto">
          <a:xfrm>
            <a:off x="7197725" y="3070051"/>
            <a:ext cx="144463" cy="144462"/>
          </a:xfrm>
          <a:prstGeom prst="flowChartConnector">
            <a:avLst/>
          </a:prstGeom>
          <a:solidFill>
            <a:srgbClr val="008080"/>
          </a:solidFill>
          <a:ln w="9525">
            <a:solidFill>
              <a:srgbClr val="0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sk-SK" sz="2400">
              <a:solidFill>
                <a:srgbClr val="6666FF"/>
              </a:solidFill>
              <a:latin typeface="Comic Sans MS" pitchFamily="66" charset="0"/>
            </a:endParaRPr>
          </a:p>
        </p:txBody>
      </p:sp>
      <p:sp>
        <p:nvSpPr>
          <p:cNvPr id="10307" name="AutoShape 67"/>
          <p:cNvSpPr>
            <a:spLocks noChangeArrowheads="1"/>
          </p:cNvSpPr>
          <p:nvPr/>
        </p:nvSpPr>
        <p:spPr bwMode="auto">
          <a:xfrm>
            <a:off x="5684838" y="3070051"/>
            <a:ext cx="144462" cy="144462"/>
          </a:xfrm>
          <a:prstGeom prst="flowChartConnector">
            <a:avLst/>
          </a:prstGeom>
          <a:solidFill>
            <a:srgbClr val="008080"/>
          </a:solidFill>
          <a:ln w="9525">
            <a:solidFill>
              <a:srgbClr val="0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sk-SK" sz="2400">
              <a:solidFill>
                <a:srgbClr val="6666FF"/>
              </a:solidFill>
              <a:latin typeface="Comic Sans MS" pitchFamily="66" charset="0"/>
            </a:endParaRPr>
          </a:p>
        </p:txBody>
      </p:sp>
      <p:sp>
        <p:nvSpPr>
          <p:cNvPr id="10308" name="AutoShape 68"/>
          <p:cNvSpPr>
            <a:spLocks noChangeArrowheads="1"/>
          </p:cNvSpPr>
          <p:nvPr/>
        </p:nvSpPr>
        <p:spPr bwMode="auto">
          <a:xfrm>
            <a:off x="7740650" y="3633613"/>
            <a:ext cx="144463" cy="144463"/>
          </a:xfrm>
          <a:prstGeom prst="flowChartConnector">
            <a:avLst/>
          </a:prstGeom>
          <a:solidFill>
            <a:srgbClr val="008080"/>
          </a:solidFill>
          <a:ln w="9525">
            <a:solidFill>
              <a:srgbClr val="0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sk-SK" sz="2400">
              <a:solidFill>
                <a:srgbClr val="6666FF"/>
              </a:solidFill>
              <a:latin typeface="Comic Sans MS" pitchFamily="66" charset="0"/>
            </a:endParaRPr>
          </a:p>
        </p:txBody>
      </p:sp>
      <p:sp>
        <p:nvSpPr>
          <p:cNvPr id="10309" name="AutoShape 69"/>
          <p:cNvSpPr>
            <a:spLocks noChangeArrowheads="1"/>
          </p:cNvSpPr>
          <p:nvPr/>
        </p:nvSpPr>
        <p:spPr bwMode="auto">
          <a:xfrm>
            <a:off x="5148263" y="3633613"/>
            <a:ext cx="144462" cy="144463"/>
          </a:xfrm>
          <a:prstGeom prst="flowChartConnector">
            <a:avLst/>
          </a:prstGeom>
          <a:solidFill>
            <a:srgbClr val="008080"/>
          </a:solidFill>
          <a:ln w="9525">
            <a:solidFill>
              <a:srgbClr val="0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sk-SK" sz="2400">
              <a:solidFill>
                <a:srgbClr val="6666FF"/>
              </a:solidFill>
              <a:latin typeface="Comic Sans MS" pitchFamily="66" charset="0"/>
            </a:endParaRPr>
          </a:p>
        </p:txBody>
      </p:sp>
      <p:sp>
        <p:nvSpPr>
          <p:cNvPr id="10310" name="AutoShape 70"/>
          <p:cNvSpPr>
            <a:spLocks noChangeArrowheads="1"/>
          </p:cNvSpPr>
          <p:nvPr/>
        </p:nvSpPr>
        <p:spPr bwMode="auto">
          <a:xfrm>
            <a:off x="7740650" y="5109988"/>
            <a:ext cx="144463" cy="144463"/>
          </a:xfrm>
          <a:prstGeom prst="flowChartConnector">
            <a:avLst/>
          </a:prstGeom>
          <a:solidFill>
            <a:srgbClr val="008080"/>
          </a:solidFill>
          <a:ln w="9525">
            <a:solidFill>
              <a:srgbClr val="0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sk-SK" sz="2400">
              <a:solidFill>
                <a:srgbClr val="6666FF"/>
              </a:solidFill>
              <a:latin typeface="Comic Sans MS" pitchFamily="66" charset="0"/>
            </a:endParaRPr>
          </a:p>
        </p:txBody>
      </p:sp>
      <p:sp>
        <p:nvSpPr>
          <p:cNvPr id="10311" name="AutoShape 71"/>
          <p:cNvSpPr>
            <a:spLocks noChangeArrowheads="1"/>
          </p:cNvSpPr>
          <p:nvPr/>
        </p:nvSpPr>
        <p:spPr bwMode="auto">
          <a:xfrm>
            <a:off x="5181600" y="5109988"/>
            <a:ext cx="144463" cy="144463"/>
          </a:xfrm>
          <a:prstGeom prst="flowChartConnector">
            <a:avLst/>
          </a:prstGeom>
          <a:solidFill>
            <a:srgbClr val="008080"/>
          </a:solidFill>
          <a:ln w="9525">
            <a:solidFill>
              <a:srgbClr val="0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sk-SK" sz="2400">
              <a:solidFill>
                <a:srgbClr val="6666FF"/>
              </a:solidFill>
              <a:latin typeface="Comic Sans MS" pitchFamily="66" charset="0"/>
            </a:endParaRPr>
          </a:p>
        </p:txBody>
      </p:sp>
      <p:sp>
        <p:nvSpPr>
          <p:cNvPr id="10312" name="AutoShape 72"/>
          <p:cNvSpPr>
            <a:spLocks noChangeArrowheads="1"/>
          </p:cNvSpPr>
          <p:nvPr/>
        </p:nvSpPr>
        <p:spPr bwMode="auto">
          <a:xfrm>
            <a:off x="7197725" y="5649738"/>
            <a:ext cx="144463" cy="144463"/>
          </a:xfrm>
          <a:prstGeom prst="flowChartConnector">
            <a:avLst/>
          </a:prstGeom>
          <a:solidFill>
            <a:srgbClr val="008080"/>
          </a:solidFill>
          <a:ln w="9525">
            <a:solidFill>
              <a:srgbClr val="0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sk-SK" sz="2400">
              <a:solidFill>
                <a:srgbClr val="6666FF"/>
              </a:solidFill>
              <a:latin typeface="Comic Sans MS" pitchFamily="66" charset="0"/>
            </a:endParaRPr>
          </a:p>
        </p:txBody>
      </p:sp>
      <p:sp>
        <p:nvSpPr>
          <p:cNvPr id="10313" name="AutoShape 73"/>
          <p:cNvSpPr>
            <a:spLocks noChangeArrowheads="1"/>
          </p:cNvSpPr>
          <p:nvPr/>
        </p:nvSpPr>
        <p:spPr bwMode="auto">
          <a:xfrm>
            <a:off x="5684838" y="5649738"/>
            <a:ext cx="144462" cy="144463"/>
          </a:xfrm>
          <a:prstGeom prst="flowChartConnector">
            <a:avLst/>
          </a:prstGeom>
          <a:solidFill>
            <a:srgbClr val="008080"/>
          </a:solidFill>
          <a:ln w="9525">
            <a:solidFill>
              <a:srgbClr val="0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sk-SK" sz="2400">
              <a:solidFill>
                <a:srgbClr val="6666FF"/>
              </a:solidFill>
              <a:latin typeface="Comic Sans MS" pitchFamily="66" charset="0"/>
            </a:endParaRPr>
          </a:p>
        </p:txBody>
      </p:sp>
      <p:sp>
        <p:nvSpPr>
          <p:cNvPr id="10314" name="Line 74"/>
          <p:cNvSpPr>
            <a:spLocks noChangeShapeType="1"/>
          </p:cNvSpPr>
          <p:nvPr/>
        </p:nvSpPr>
        <p:spPr bwMode="auto">
          <a:xfrm rot="5400000">
            <a:off x="5507037" y="3428826"/>
            <a:ext cx="2016125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0315" name="Line 75"/>
          <p:cNvSpPr>
            <a:spLocks noChangeShapeType="1"/>
          </p:cNvSpPr>
          <p:nvPr/>
        </p:nvSpPr>
        <p:spPr bwMode="auto">
          <a:xfrm rot="5400000">
            <a:off x="5508625" y="5419551"/>
            <a:ext cx="2016125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0317" name="Line 77"/>
          <p:cNvSpPr>
            <a:spLocks noChangeShapeType="1"/>
          </p:cNvSpPr>
          <p:nvPr/>
        </p:nvSpPr>
        <p:spPr bwMode="auto">
          <a:xfrm>
            <a:off x="6516688" y="4436888"/>
            <a:ext cx="2016125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0318" name="Line 78"/>
          <p:cNvSpPr>
            <a:spLocks noChangeShapeType="1"/>
          </p:cNvSpPr>
          <p:nvPr/>
        </p:nvSpPr>
        <p:spPr bwMode="auto">
          <a:xfrm>
            <a:off x="4500563" y="4436888"/>
            <a:ext cx="2016125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0319" name="Line 79"/>
          <p:cNvSpPr>
            <a:spLocks noChangeShapeType="1"/>
          </p:cNvSpPr>
          <p:nvPr/>
        </p:nvSpPr>
        <p:spPr bwMode="auto">
          <a:xfrm rot="3600000">
            <a:off x="5003800" y="3573289"/>
            <a:ext cx="2016125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0320" name="Line 80"/>
          <p:cNvSpPr>
            <a:spLocks noChangeShapeType="1"/>
          </p:cNvSpPr>
          <p:nvPr/>
        </p:nvSpPr>
        <p:spPr bwMode="auto">
          <a:xfrm rot="3600000">
            <a:off x="6011862" y="5302076"/>
            <a:ext cx="2016125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0321" name="Line 81"/>
          <p:cNvSpPr>
            <a:spLocks noChangeShapeType="1"/>
          </p:cNvSpPr>
          <p:nvPr/>
        </p:nvSpPr>
        <p:spPr bwMode="auto">
          <a:xfrm rot="7200000">
            <a:off x="6011862" y="3573289"/>
            <a:ext cx="2016125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0322" name="Line 82"/>
          <p:cNvSpPr>
            <a:spLocks noChangeShapeType="1"/>
          </p:cNvSpPr>
          <p:nvPr/>
        </p:nvSpPr>
        <p:spPr bwMode="auto">
          <a:xfrm rot="7200000">
            <a:off x="5003800" y="5302076"/>
            <a:ext cx="2016125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0323" name="Line 83"/>
          <p:cNvSpPr>
            <a:spLocks noChangeShapeType="1"/>
          </p:cNvSpPr>
          <p:nvPr/>
        </p:nvSpPr>
        <p:spPr bwMode="auto">
          <a:xfrm rot="1800000">
            <a:off x="4643438" y="3933651"/>
            <a:ext cx="2016125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0324" name="Line 84"/>
          <p:cNvSpPr>
            <a:spLocks noChangeShapeType="1"/>
          </p:cNvSpPr>
          <p:nvPr/>
        </p:nvSpPr>
        <p:spPr bwMode="auto">
          <a:xfrm rot="1800000">
            <a:off x="6372225" y="4941713"/>
            <a:ext cx="2016125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0325" name="Line 85"/>
          <p:cNvSpPr>
            <a:spLocks noChangeShapeType="1"/>
          </p:cNvSpPr>
          <p:nvPr/>
        </p:nvSpPr>
        <p:spPr bwMode="auto">
          <a:xfrm rot="19800000">
            <a:off x="6372225" y="3933651"/>
            <a:ext cx="2016125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0326" name="Line 86"/>
          <p:cNvSpPr>
            <a:spLocks noChangeShapeType="1"/>
          </p:cNvSpPr>
          <p:nvPr/>
        </p:nvSpPr>
        <p:spPr bwMode="auto">
          <a:xfrm rot="19800000">
            <a:off x="4643438" y="4941713"/>
            <a:ext cx="2016125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0329" name="Text Box 89"/>
          <p:cNvSpPr txBox="1">
            <a:spLocks noChangeArrowheads="1"/>
          </p:cNvSpPr>
          <p:nvPr/>
        </p:nvSpPr>
        <p:spPr bwMode="auto">
          <a:xfrm>
            <a:off x="7885113" y="3525663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>
                <a:solidFill>
                  <a:srgbClr val="008080"/>
                </a:solidFill>
                <a:sym typeface="Symbol" pitchFamily="18" charset="2"/>
              </a:rPr>
              <a:t>30</a:t>
            </a:r>
            <a:endParaRPr lang="en-US" b="1">
              <a:solidFill>
                <a:srgbClr val="008080"/>
              </a:solidFill>
              <a:sym typeface="Symbol" pitchFamily="18" charset="2"/>
            </a:endParaRPr>
          </a:p>
        </p:txBody>
      </p:sp>
      <p:sp>
        <p:nvSpPr>
          <p:cNvPr id="10330" name="Text Box 90"/>
          <p:cNvSpPr txBox="1">
            <a:spLocks noChangeArrowheads="1"/>
          </p:cNvSpPr>
          <p:nvPr/>
        </p:nvSpPr>
        <p:spPr bwMode="auto">
          <a:xfrm>
            <a:off x="7308850" y="2914476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>
                <a:solidFill>
                  <a:srgbClr val="008080"/>
                </a:solidFill>
                <a:sym typeface="Symbol" pitchFamily="18" charset="2"/>
              </a:rPr>
              <a:t>60</a:t>
            </a:r>
            <a:endParaRPr lang="en-US" b="1">
              <a:solidFill>
                <a:srgbClr val="008080"/>
              </a:solidFill>
              <a:sym typeface="Symbol" pitchFamily="18" charset="2"/>
            </a:endParaRPr>
          </a:p>
        </p:txBody>
      </p:sp>
      <p:sp>
        <p:nvSpPr>
          <p:cNvPr id="10331" name="Text Box 91"/>
          <p:cNvSpPr txBox="1">
            <a:spLocks noChangeArrowheads="1"/>
          </p:cNvSpPr>
          <p:nvPr/>
        </p:nvSpPr>
        <p:spPr bwMode="auto">
          <a:xfrm>
            <a:off x="5076825" y="2914476"/>
            <a:ext cx="719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>
                <a:solidFill>
                  <a:srgbClr val="008080"/>
                </a:solidFill>
                <a:sym typeface="Symbol" pitchFamily="18" charset="2"/>
              </a:rPr>
              <a:t>120</a:t>
            </a:r>
            <a:endParaRPr lang="en-US" b="1">
              <a:solidFill>
                <a:srgbClr val="008080"/>
              </a:solidFill>
              <a:sym typeface="Symbol" pitchFamily="18" charset="2"/>
            </a:endParaRPr>
          </a:p>
        </p:txBody>
      </p:sp>
      <p:sp>
        <p:nvSpPr>
          <p:cNvPr id="10333" name="Text Box 93"/>
          <p:cNvSpPr txBox="1">
            <a:spLocks noChangeArrowheads="1"/>
          </p:cNvSpPr>
          <p:nvPr/>
        </p:nvSpPr>
        <p:spPr bwMode="auto">
          <a:xfrm>
            <a:off x="4572000" y="4965526"/>
            <a:ext cx="719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>
                <a:solidFill>
                  <a:srgbClr val="008080"/>
                </a:solidFill>
                <a:sym typeface="Symbol" pitchFamily="18" charset="2"/>
              </a:rPr>
              <a:t>210</a:t>
            </a:r>
            <a:endParaRPr lang="en-US" b="1">
              <a:solidFill>
                <a:srgbClr val="008080"/>
              </a:solidFill>
              <a:sym typeface="Symbol" pitchFamily="18" charset="2"/>
            </a:endParaRPr>
          </a:p>
        </p:txBody>
      </p:sp>
      <p:sp>
        <p:nvSpPr>
          <p:cNvPr id="10334" name="Text Box 94"/>
          <p:cNvSpPr txBox="1">
            <a:spLocks noChangeArrowheads="1"/>
          </p:cNvSpPr>
          <p:nvPr/>
        </p:nvSpPr>
        <p:spPr bwMode="auto">
          <a:xfrm>
            <a:off x="5076825" y="5541788"/>
            <a:ext cx="719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>
                <a:solidFill>
                  <a:srgbClr val="008080"/>
                </a:solidFill>
                <a:sym typeface="Symbol" pitchFamily="18" charset="2"/>
              </a:rPr>
              <a:t>240</a:t>
            </a:r>
            <a:endParaRPr lang="en-US" b="1">
              <a:solidFill>
                <a:srgbClr val="008080"/>
              </a:solidFill>
              <a:sym typeface="Symbol" pitchFamily="18" charset="2"/>
            </a:endParaRPr>
          </a:p>
        </p:txBody>
      </p:sp>
      <p:sp>
        <p:nvSpPr>
          <p:cNvPr id="10335" name="Text Box 95"/>
          <p:cNvSpPr txBox="1">
            <a:spLocks noChangeArrowheads="1"/>
          </p:cNvSpPr>
          <p:nvPr/>
        </p:nvSpPr>
        <p:spPr bwMode="auto">
          <a:xfrm>
            <a:off x="7308850" y="5541788"/>
            <a:ext cx="719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>
                <a:solidFill>
                  <a:srgbClr val="008080"/>
                </a:solidFill>
                <a:sym typeface="Symbol" pitchFamily="18" charset="2"/>
              </a:rPr>
              <a:t>300</a:t>
            </a:r>
            <a:endParaRPr lang="en-US" b="1">
              <a:solidFill>
                <a:srgbClr val="008080"/>
              </a:solidFill>
              <a:sym typeface="Symbol" pitchFamily="18" charset="2"/>
            </a:endParaRPr>
          </a:p>
        </p:txBody>
      </p:sp>
      <p:sp>
        <p:nvSpPr>
          <p:cNvPr id="10336" name="Text Box 96"/>
          <p:cNvSpPr txBox="1">
            <a:spLocks noChangeArrowheads="1"/>
          </p:cNvSpPr>
          <p:nvPr/>
        </p:nvSpPr>
        <p:spPr bwMode="auto">
          <a:xfrm>
            <a:off x="7812088" y="4965526"/>
            <a:ext cx="7191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>
                <a:solidFill>
                  <a:srgbClr val="008080"/>
                </a:solidFill>
                <a:sym typeface="Symbol" pitchFamily="18" charset="2"/>
              </a:rPr>
              <a:t>330</a:t>
            </a:r>
            <a:endParaRPr lang="en-US" b="1">
              <a:solidFill>
                <a:srgbClr val="008080"/>
              </a:solidFill>
              <a:sym typeface="Symbol" pitchFamily="18" charset="2"/>
            </a:endParaRPr>
          </a:p>
        </p:txBody>
      </p:sp>
      <p:sp>
        <p:nvSpPr>
          <p:cNvPr id="10260" name="AutoShape 20"/>
          <p:cNvSpPr>
            <a:spLocks noChangeArrowheads="1"/>
          </p:cNvSpPr>
          <p:nvPr/>
        </p:nvSpPr>
        <p:spPr bwMode="auto">
          <a:xfrm>
            <a:off x="3524250" y="4365451"/>
            <a:ext cx="144463" cy="144462"/>
          </a:xfrm>
          <a:prstGeom prst="flowChartConnector">
            <a:avLst/>
          </a:prstGeom>
          <a:solidFill>
            <a:srgbClr val="008080"/>
          </a:solidFill>
          <a:ln w="9525">
            <a:solidFill>
              <a:srgbClr val="0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sk-SK" sz="2400">
              <a:solidFill>
                <a:srgbClr val="6666FF"/>
              </a:solidFill>
              <a:latin typeface="Comic Sans MS" pitchFamily="66" charset="0"/>
            </a:endParaRPr>
          </a:p>
        </p:txBody>
      </p:sp>
      <p:sp>
        <p:nvSpPr>
          <p:cNvPr id="10266" name="AutoShape 26"/>
          <p:cNvSpPr>
            <a:spLocks noChangeArrowheads="1"/>
          </p:cNvSpPr>
          <p:nvPr/>
        </p:nvSpPr>
        <p:spPr bwMode="auto">
          <a:xfrm>
            <a:off x="3032125" y="3309763"/>
            <a:ext cx="144463" cy="144463"/>
          </a:xfrm>
          <a:prstGeom prst="flowChartConnector">
            <a:avLst/>
          </a:prstGeom>
          <a:solidFill>
            <a:srgbClr val="008080"/>
          </a:solidFill>
          <a:ln w="9525">
            <a:solidFill>
              <a:srgbClr val="0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sk-SK" sz="2400">
              <a:solidFill>
                <a:srgbClr val="6666FF"/>
              </a:solidFill>
              <a:latin typeface="Comic Sans MS" pitchFamily="66" charset="0"/>
            </a:endParaRPr>
          </a:p>
        </p:txBody>
      </p:sp>
      <p:sp>
        <p:nvSpPr>
          <p:cNvPr id="10263" name="AutoShape 23"/>
          <p:cNvSpPr>
            <a:spLocks noChangeArrowheads="1"/>
          </p:cNvSpPr>
          <p:nvPr/>
        </p:nvSpPr>
        <p:spPr bwMode="auto">
          <a:xfrm>
            <a:off x="1978025" y="2889076"/>
            <a:ext cx="144463" cy="144462"/>
          </a:xfrm>
          <a:prstGeom prst="flowChartConnector">
            <a:avLst/>
          </a:prstGeom>
          <a:solidFill>
            <a:srgbClr val="008080"/>
          </a:solidFill>
          <a:ln w="9525">
            <a:solidFill>
              <a:srgbClr val="0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sk-SK" sz="2400">
              <a:solidFill>
                <a:srgbClr val="6666FF"/>
              </a:solidFill>
              <a:latin typeface="Comic Sans MS" pitchFamily="66" charset="0"/>
            </a:endParaRPr>
          </a:p>
        </p:txBody>
      </p:sp>
      <p:sp>
        <p:nvSpPr>
          <p:cNvPr id="10277" name="AutoShape 37"/>
          <p:cNvSpPr>
            <a:spLocks noChangeArrowheads="1"/>
          </p:cNvSpPr>
          <p:nvPr/>
        </p:nvSpPr>
        <p:spPr bwMode="auto">
          <a:xfrm>
            <a:off x="933450" y="5433838"/>
            <a:ext cx="144463" cy="144463"/>
          </a:xfrm>
          <a:prstGeom prst="flowChartConnector">
            <a:avLst/>
          </a:prstGeom>
          <a:solidFill>
            <a:srgbClr val="008080"/>
          </a:solidFill>
          <a:ln w="9525">
            <a:solidFill>
              <a:srgbClr val="0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sk-SK" sz="2400">
              <a:solidFill>
                <a:srgbClr val="6666FF"/>
              </a:solidFill>
              <a:latin typeface="Comic Sans MS" pitchFamily="66" charset="0"/>
            </a:endParaRPr>
          </a:p>
        </p:txBody>
      </p:sp>
      <p:sp>
        <p:nvSpPr>
          <p:cNvPr id="10274" name="AutoShape 34"/>
          <p:cNvSpPr>
            <a:spLocks noChangeArrowheads="1"/>
          </p:cNvSpPr>
          <p:nvPr/>
        </p:nvSpPr>
        <p:spPr bwMode="auto">
          <a:xfrm>
            <a:off x="538163" y="4365451"/>
            <a:ext cx="144462" cy="144462"/>
          </a:xfrm>
          <a:prstGeom prst="flowChartConnector">
            <a:avLst/>
          </a:prstGeom>
          <a:solidFill>
            <a:srgbClr val="008080"/>
          </a:solidFill>
          <a:ln w="9525">
            <a:solidFill>
              <a:srgbClr val="0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sk-SK" sz="2400">
              <a:solidFill>
                <a:srgbClr val="6666FF"/>
              </a:solidFill>
              <a:latin typeface="Comic Sans MS" pitchFamily="66" charset="0"/>
            </a:endParaRPr>
          </a:p>
        </p:txBody>
      </p:sp>
      <p:sp>
        <p:nvSpPr>
          <p:cNvPr id="10269" name="AutoShape 29"/>
          <p:cNvSpPr>
            <a:spLocks noChangeArrowheads="1"/>
          </p:cNvSpPr>
          <p:nvPr/>
        </p:nvSpPr>
        <p:spPr bwMode="auto">
          <a:xfrm>
            <a:off x="969963" y="3309763"/>
            <a:ext cx="144462" cy="144463"/>
          </a:xfrm>
          <a:prstGeom prst="flowChartConnector">
            <a:avLst/>
          </a:prstGeom>
          <a:solidFill>
            <a:srgbClr val="008080"/>
          </a:solidFill>
          <a:ln w="9525">
            <a:solidFill>
              <a:srgbClr val="0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sk-SK" sz="2400">
              <a:solidFill>
                <a:srgbClr val="6666FF"/>
              </a:solidFill>
              <a:latin typeface="Comic Sans MS" pitchFamily="66" charset="0"/>
            </a:endParaRPr>
          </a:p>
        </p:txBody>
      </p:sp>
      <p:pic>
        <p:nvPicPr>
          <p:cNvPr id="84" name="Obrázok 83"/>
          <p:cNvPicPr/>
          <p:nvPr/>
        </p:nvPicPr>
        <p:blipFill rotWithShape="1">
          <a:blip r:embed="rId2"/>
          <a:srcRect l="4960" t="17056" r="81981" b="59598"/>
          <a:stretch/>
        </p:blipFill>
        <p:spPr bwMode="auto">
          <a:xfrm>
            <a:off x="8604448" y="8930"/>
            <a:ext cx="535940" cy="5397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5" name="Text Box 33"/>
          <p:cNvSpPr txBox="1">
            <a:spLocks noChangeArrowheads="1"/>
          </p:cNvSpPr>
          <p:nvPr/>
        </p:nvSpPr>
        <p:spPr bwMode="auto">
          <a:xfrm>
            <a:off x="35496" y="1124744"/>
            <a:ext cx="8856984" cy="110799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200" b="1" dirty="0" smtClean="0"/>
              <a:t>Vrchol </a:t>
            </a:r>
            <a:r>
              <a:rPr lang="sk-SK" sz="2200" b="1" dirty="0"/>
              <a:t>orientovaného uhla </a:t>
            </a:r>
            <a:r>
              <a:rPr lang="sk-SK" sz="2200" b="1" dirty="0" smtClean="0"/>
              <a:t>umiestnime do bodu O</a:t>
            </a:r>
            <a:r>
              <a:rPr lang="sk-SK" sz="2200" b="1" dirty="0" smtClean="0">
                <a:sym typeface="Symbol" panose="05050102010706020507" pitchFamily="18" charset="2"/>
              </a:rPr>
              <a:t>0;0, </a:t>
            </a:r>
            <a:r>
              <a:rPr lang="sk-SK" sz="2200" b="1" dirty="0" smtClean="0"/>
              <a:t>jeho </a:t>
            </a:r>
            <a:r>
              <a:rPr lang="sk-SK" sz="2200" b="1" dirty="0" smtClean="0">
                <a:solidFill>
                  <a:schemeClr val="accent6">
                    <a:lumMod val="75000"/>
                  </a:schemeClr>
                </a:solidFill>
              </a:rPr>
              <a:t>z</a:t>
            </a:r>
            <a:r>
              <a:rPr lang="sk-SK" sz="2200" b="1" dirty="0" smtClean="0">
                <a:solidFill>
                  <a:schemeClr val="accent6">
                    <a:lumMod val="75000"/>
                  </a:schemeClr>
                </a:solidFill>
              </a:rPr>
              <a:t>ačiatočné rameno </a:t>
            </a:r>
            <a:r>
              <a:rPr lang="sk-SK" sz="2200" b="1" dirty="0" smtClean="0"/>
              <a:t>na kladnú </a:t>
            </a:r>
            <a:r>
              <a:rPr lang="sk-SK" sz="2200" b="1" dirty="0" err="1" smtClean="0"/>
              <a:t>poloos</a:t>
            </a:r>
            <a:r>
              <a:rPr lang="sk-SK" sz="2200" b="1" dirty="0" smtClean="0"/>
              <a:t> x. Veľkosť uhla vyznačíme bodom na kružnici so </a:t>
            </a:r>
            <a:r>
              <a:rPr lang="sk-SK" sz="2200" b="1" dirty="0"/>
              <a:t>stredom O</a:t>
            </a:r>
            <a:r>
              <a:rPr lang="sk-SK" sz="2200" b="1" dirty="0">
                <a:sym typeface="Symbol" panose="05050102010706020507" pitchFamily="18" charset="2"/>
              </a:rPr>
              <a:t>0;0</a:t>
            </a:r>
            <a:r>
              <a:rPr lang="sk-SK" sz="2200" b="1" dirty="0"/>
              <a:t> </a:t>
            </a:r>
            <a:r>
              <a:rPr lang="sk-SK" sz="2200" b="1" dirty="0" smtClean="0"/>
              <a:t>a polomerom r = 1.</a:t>
            </a:r>
            <a:endParaRPr lang="en-US" sz="2200" b="1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3000"/>
                                        <p:tgtEl>
                                          <p:spTgt spid="10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0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4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8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2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6" dur="5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0" dur="5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10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1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10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10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10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"/>
                            </p:stCondLst>
                            <p:childTnLst>
                              <p:par>
                                <p:cTn id="17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4" dur="500"/>
                                        <p:tgtEl>
                                          <p:spTgt spid="10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1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500"/>
                                        <p:tgtEl>
                                          <p:spTgt spid="10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00"/>
                            </p:stCondLst>
                            <p:childTnLst>
                              <p:par>
                                <p:cTn id="1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10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000"/>
                            </p:stCondLst>
                            <p:childTnLst>
                              <p:par>
                                <p:cTn id="18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1" dur="500"/>
                                        <p:tgtEl>
                                          <p:spTgt spid="1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500"/>
                            </p:stCondLst>
                            <p:childTnLst>
                              <p:par>
                                <p:cTn id="1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500"/>
                                        <p:tgtEl>
                                          <p:spTgt spid="10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000"/>
                            </p:stCondLst>
                            <p:childTnLst>
                              <p:par>
                                <p:cTn id="1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500"/>
                                        <p:tgtEl>
                                          <p:spTgt spid="10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500"/>
                            </p:stCondLst>
                            <p:childTnLst>
                              <p:par>
                                <p:cTn id="20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3" dur="500"/>
                                        <p:tgtEl>
                                          <p:spTgt spid="1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3000"/>
                            </p:stCondLst>
                            <p:childTnLst>
                              <p:par>
                                <p:cTn id="2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500"/>
                                        <p:tgtEl>
                                          <p:spTgt spid="10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3500"/>
                            </p:stCondLst>
                            <p:childTnLst>
                              <p:par>
                                <p:cTn id="2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1" dur="500"/>
                                        <p:tgtEl>
                                          <p:spTgt spid="10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4000"/>
                            </p:stCondLst>
                            <p:childTnLst>
                              <p:par>
                                <p:cTn id="2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5" dur="500"/>
                                        <p:tgtEl>
                                          <p:spTgt spid="1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0" dur="500"/>
                                        <p:tgtEl>
                                          <p:spTgt spid="10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4" dur="500"/>
                                        <p:tgtEl>
                                          <p:spTgt spid="10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8" dur="500"/>
                                        <p:tgtEl>
                                          <p:spTgt spid="10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1500"/>
                            </p:stCondLst>
                            <p:childTnLst>
                              <p:par>
                                <p:cTn id="23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2" dur="500"/>
                                        <p:tgtEl>
                                          <p:spTgt spid="10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500"/>
                                        <p:tgtEl>
                                          <p:spTgt spid="10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500"/>
                            </p:stCondLst>
                            <p:childTnLst>
                              <p:par>
                                <p:cTn id="2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1" dur="500"/>
                                        <p:tgtEl>
                                          <p:spTgt spid="10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6" dur="500"/>
                                        <p:tgtEl>
                                          <p:spTgt spid="10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500"/>
                            </p:stCondLst>
                            <p:childTnLst>
                              <p:par>
                                <p:cTn id="24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0" dur="500"/>
                                        <p:tgtEl>
                                          <p:spTgt spid="10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1000"/>
                            </p:stCondLst>
                            <p:childTnLst>
                              <p:par>
                                <p:cTn id="2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4" dur="500"/>
                                        <p:tgtEl>
                                          <p:spTgt spid="10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1500"/>
                            </p:stCondLst>
                            <p:childTnLst>
                              <p:par>
                                <p:cTn id="25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8" dur="500"/>
                                        <p:tgtEl>
                                          <p:spTgt spid="10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2000"/>
                            </p:stCondLst>
                            <p:childTnLst>
                              <p:par>
                                <p:cTn id="2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2" dur="500"/>
                                        <p:tgtEl>
                                          <p:spTgt spid="10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2500"/>
                            </p:stCondLst>
                            <p:childTnLst>
                              <p:par>
                                <p:cTn id="26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6" dur="500"/>
                                        <p:tgtEl>
                                          <p:spTgt spid="10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3000"/>
                            </p:stCondLst>
                            <p:childTnLst>
                              <p:par>
                                <p:cTn id="2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0" dur="500"/>
                                        <p:tgtEl>
                                          <p:spTgt spid="10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3500"/>
                            </p:stCondLst>
                            <p:childTnLst>
                              <p:par>
                                <p:cTn id="27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4" dur="500"/>
                                        <p:tgtEl>
                                          <p:spTgt spid="10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4000"/>
                            </p:stCondLst>
                            <p:childTnLst>
                              <p:par>
                                <p:cTn id="2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8" dur="500"/>
                                        <p:tgtEl>
                                          <p:spTgt spid="10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4500"/>
                            </p:stCondLst>
                            <p:childTnLst>
                              <p:par>
                                <p:cTn id="28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2" dur="500"/>
                                        <p:tgtEl>
                                          <p:spTgt spid="10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5000"/>
                            </p:stCondLst>
                            <p:childTnLst>
                              <p:par>
                                <p:cTn id="2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6" dur="500"/>
                                        <p:tgtEl>
                                          <p:spTgt spid="10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0" dur="500"/>
                                        <p:tgtEl>
                                          <p:spTgt spid="10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5" dur="500"/>
                                        <p:tgtEl>
                                          <p:spTgt spid="10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0" dur="500"/>
                                        <p:tgtEl>
                                          <p:spTgt spid="10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5" dur="500"/>
                                        <p:tgtEl>
                                          <p:spTgt spid="10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0" dur="500"/>
                                        <p:tgtEl>
                                          <p:spTgt spid="10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5" dur="500"/>
                                        <p:tgtEl>
                                          <p:spTgt spid="10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0" dur="500"/>
                                        <p:tgtEl>
                                          <p:spTgt spid="10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2" grpId="0"/>
      <p:bldP spid="10305" grpId="0"/>
      <p:bldP spid="10316" grpId="0" animBg="1"/>
      <p:bldP spid="10264" grpId="0"/>
      <p:bldP spid="10267" grpId="0"/>
      <p:bldP spid="10244" grpId="0" animBg="1"/>
      <p:bldP spid="10245" grpId="0" animBg="1"/>
      <p:bldP spid="10251" grpId="0" animBg="1"/>
      <p:bldP spid="10252" grpId="0"/>
      <p:bldP spid="10262" grpId="0" animBg="1"/>
      <p:bldP spid="10265" grpId="0" animBg="1"/>
      <p:bldP spid="10268" grpId="0" animBg="1"/>
      <p:bldP spid="10271" grpId="0"/>
      <p:bldP spid="10272" grpId="0" animBg="1"/>
      <p:bldP spid="10273" grpId="0"/>
      <p:bldP spid="10275" grpId="0" animBg="1"/>
      <p:bldP spid="10276" grpId="0"/>
      <p:bldP spid="10278" grpId="0" animBg="1"/>
      <p:bldP spid="10279" grpId="0"/>
      <p:bldP spid="10280" grpId="0" animBg="1" autoUpdateAnimBg="0"/>
      <p:bldP spid="10281" grpId="0" animBg="1"/>
      <p:bldP spid="10282" grpId="0"/>
      <p:bldP spid="10283" grpId="0" animBg="1" autoUpdateAnimBg="0"/>
      <p:bldP spid="10284" grpId="0"/>
      <p:bldP spid="10296" grpId="0" animBg="1"/>
      <p:bldP spid="10297" grpId="0" animBg="1" autoUpdateAnimBg="0"/>
      <p:bldP spid="10298" grpId="0" animBg="1" autoUpdateAnimBg="0"/>
      <p:bldP spid="10299" grpId="0" animBg="1" autoUpdateAnimBg="0"/>
      <p:bldP spid="10300" grpId="0"/>
      <p:bldP spid="10301" grpId="0" animBg="1" autoUpdateAnimBg="0"/>
      <p:bldP spid="10302" grpId="0"/>
      <p:bldP spid="10303" grpId="0"/>
      <p:bldP spid="10304" grpId="0"/>
      <p:bldP spid="10306" grpId="0" animBg="1" autoUpdateAnimBg="0"/>
      <p:bldP spid="10307" grpId="0" animBg="1" autoUpdateAnimBg="0"/>
      <p:bldP spid="10308" grpId="0" animBg="1" autoUpdateAnimBg="0"/>
      <p:bldP spid="10309" grpId="0" animBg="1" autoUpdateAnimBg="0"/>
      <p:bldP spid="10310" grpId="0" animBg="1" autoUpdateAnimBg="0"/>
      <p:bldP spid="10311" grpId="0" animBg="1" autoUpdateAnimBg="0"/>
      <p:bldP spid="10312" grpId="0" animBg="1" autoUpdateAnimBg="0"/>
      <p:bldP spid="10313" grpId="0" animBg="1" autoUpdateAnimBg="0"/>
      <p:bldP spid="10314" grpId="0" animBg="1"/>
      <p:bldP spid="10315" grpId="0" animBg="1"/>
      <p:bldP spid="10317" grpId="0" animBg="1"/>
      <p:bldP spid="10318" grpId="0" animBg="1"/>
      <p:bldP spid="10319" grpId="0" animBg="1"/>
      <p:bldP spid="10320" grpId="0" animBg="1"/>
      <p:bldP spid="10321" grpId="0" animBg="1"/>
      <p:bldP spid="10322" grpId="0" animBg="1"/>
      <p:bldP spid="10323" grpId="0" animBg="1"/>
      <p:bldP spid="10324" grpId="0" animBg="1"/>
      <p:bldP spid="10325" grpId="0" animBg="1"/>
      <p:bldP spid="10326" grpId="0" animBg="1"/>
      <p:bldP spid="10329" grpId="0"/>
      <p:bldP spid="10330" grpId="0"/>
      <p:bldP spid="10331" grpId="0"/>
      <p:bldP spid="10333" grpId="0"/>
      <p:bldP spid="10334" grpId="0"/>
      <p:bldP spid="10335" grpId="0"/>
      <p:bldP spid="10336" grpId="0"/>
      <p:bldP spid="10260" grpId="0" animBg="1" autoUpdateAnimBg="0"/>
      <p:bldP spid="10266" grpId="0" animBg="1" autoUpdateAnimBg="0"/>
      <p:bldP spid="10263" grpId="0" animBg="1" autoUpdateAnimBg="0"/>
      <p:bldP spid="10277" grpId="0" animBg="1" autoUpdateAnimBg="0"/>
      <p:bldP spid="10274" grpId="0" animBg="1" autoUpdateAnimBg="0"/>
      <p:bldP spid="10269" grpId="0" animBg="1" autoUpdateAnimBg="0"/>
      <p:bldP spid="8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38" name="Text Box 54"/>
          <p:cNvSpPr txBox="1">
            <a:spLocks noChangeArrowheads="1"/>
          </p:cNvSpPr>
          <p:nvPr/>
        </p:nvSpPr>
        <p:spPr bwMode="auto">
          <a:xfrm>
            <a:off x="6045200" y="3471863"/>
            <a:ext cx="22336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 dirty="0">
                <a:solidFill>
                  <a:srgbClr val="008080"/>
                </a:solidFill>
                <a:sym typeface="Symbol" pitchFamily="18" charset="2"/>
              </a:rPr>
              <a:t>360 </a:t>
            </a:r>
            <a:r>
              <a:rPr lang="sk-SK" sz="2800" b="1" dirty="0">
                <a:sym typeface="Symbol" pitchFamily="18" charset="2"/>
              </a:rPr>
              <a:t>=</a:t>
            </a:r>
            <a:r>
              <a:rPr lang="sk-SK" sz="2800" b="1" dirty="0">
                <a:solidFill>
                  <a:srgbClr val="008080"/>
                </a:solidFill>
                <a:sym typeface="Symbol" pitchFamily="18" charset="2"/>
              </a:rPr>
              <a:t>  </a:t>
            </a:r>
            <a:r>
              <a:rPr lang="sk-SK" sz="2800" b="1" dirty="0">
                <a:solidFill>
                  <a:schemeClr val="hlink"/>
                </a:solidFill>
                <a:sym typeface="Symbol" pitchFamily="18" charset="2"/>
              </a:rPr>
              <a:t>2 </a:t>
            </a:r>
            <a:r>
              <a:rPr lang="sk-SK" sz="3600" b="1" dirty="0">
                <a:solidFill>
                  <a:schemeClr val="hlink"/>
                </a:solidFill>
                <a:sym typeface="Symbol" pitchFamily="18" charset="2"/>
              </a:rPr>
              <a:t></a:t>
            </a:r>
            <a:r>
              <a:rPr lang="sk-SK" sz="2800" b="1" dirty="0">
                <a:solidFill>
                  <a:schemeClr val="hlink"/>
                </a:solidFill>
                <a:sym typeface="Symbol" pitchFamily="18" charset="2"/>
              </a:rPr>
              <a:t> </a:t>
            </a:r>
            <a:endParaRPr lang="en-US" sz="2800" b="1" dirty="0">
              <a:sym typeface="Symbol" pitchFamily="18" charset="2"/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-27384"/>
            <a:ext cx="8229600" cy="1143000"/>
          </a:xfrm>
          <a:solidFill>
            <a:srgbClr val="DDDDDD"/>
          </a:solidFill>
        </p:spPr>
        <p:txBody>
          <a:bodyPr/>
          <a:lstStyle/>
          <a:p>
            <a:r>
              <a:rPr lang="sk-SK" sz="4000" b="1" dirty="0"/>
              <a:t>OBLÚKOVÁ miera uhla - </a:t>
            </a:r>
            <a:r>
              <a:rPr lang="sk-SK" sz="4000" b="1" dirty="0">
                <a:solidFill>
                  <a:schemeClr val="hlink"/>
                </a:solidFill>
              </a:rPr>
              <a:t>radián</a:t>
            </a:r>
            <a:endParaRPr lang="en-US" sz="4000" b="1" dirty="0">
              <a:solidFill>
                <a:schemeClr val="hlink"/>
              </a:solidFill>
            </a:endParaRPr>
          </a:p>
        </p:txBody>
      </p:sp>
      <p:sp>
        <p:nvSpPr>
          <p:cNvPr id="16394" name="Oval 10"/>
          <p:cNvSpPr>
            <a:spLocks noChangeAspect="1" noChangeArrowheads="1"/>
          </p:cNvSpPr>
          <p:nvPr/>
        </p:nvSpPr>
        <p:spPr bwMode="auto">
          <a:xfrm>
            <a:off x="720725" y="1438275"/>
            <a:ext cx="2987675" cy="2987675"/>
          </a:xfrm>
          <a:prstGeom prst="ellips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sk-SK" sz="2400">
              <a:latin typeface="Comic Sans MS" pitchFamily="66" charset="0"/>
            </a:endParaRP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468313" y="2925763"/>
            <a:ext cx="3313112" cy="17287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k-SK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 rot="1795000">
            <a:off x="684213" y="1773238"/>
            <a:ext cx="971550" cy="13668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6390" name="Oval 6"/>
          <p:cNvSpPr>
            <a:spLocks noChangeAspect="1" noChangeArrowheads="1"/>
          </p:cNvSpPr>
          <p:nvPr/>
        </p:nvSpPr>
        <p:spPr bwMode="auto">
          <a:xfrm>
            <a:off x="719138" y="1438275"/>
            <a:ext cx="2987675" cy="2987675"/>
          </a:xfrm>
          <a:prstGeom prst="ellips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sk-SK" sz="2400">
              <a:latin typeface="Comic Sans MS" pitchFamily="66" charset="0"/>
            </a:endParaRP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1312863" y="1738313"/>
            <a:ext cx="100965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2238375" y="2925763"/>
            <a:ext cx="14747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6404" name="Oval 20"/>
          <p:cNvSpPr>
            <a:spLocks noChangeArrowheads="1"/>
          </p:cNvSpPr>
          <p:nvPr/>
        </p:nvSpPr>
        <p:spPr bwMode="auto">
          <a:xfrm>
            <a:off x="1760538" y="2565400"/>
            <a:ext cx="719137" cy="7191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 rot="-2254463">
            <a:off x="1611313" y="2600325"/>
            <a:ext cx="422275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1727200" y="2946400"/>
            <a:ext cx="862013" cy="719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 rot="20700000">
            <a:off x="1978025" y="2573338"/>
            <a:ext cx="1428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2085975" y="2493963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000" b="1">
                <a:solidFill>
                  <a:schemeClr val="tx2"/>
                </a:solidFill>
                <a:sym typeface="Symbol" pitchFamily="18" charset="2"/>
              </a:rPr>
              <a:t></a:t>
            </a:r>
            <a:endParaRPr lang="en-US" sz="2000" b="1">
              <a:solidFill>
                <a:schemeClr val="tx2"/>
              </a:solidFill>
              <a:sym typeface="Symbol" pitchFamily="18" charset="2"/>
            </a:endParaRP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3132138" y="1268413"/>
            <a:ext cx="288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600" b="1">
                <a:solidFill>
                  <a:schemeClr val="hlink"/>
                </a:solidFill>
                <a:latin typeface="French Script MT" pitchFamily="66" charset="0"/>
                <a:sym typeface="Symbol" pitchFamily="18" charset="2"/>
              </a:rPr>
              <a:t>l</a:t>
            </a:r>
            <a:endParaRPr lang="en-US" sz="3600" b="1">
              <a:solidFill>
                <a:schemeClr val="hlink"/>
              </a:solidFill>
              <a:latin typeface="French Script MT" pitchFamily="66" charset="0"/>
              <a:sym typeface="Symbol" pitchFamily="18" charset="2"/>
            </a:endParaRP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2843213" y="2816225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000" b="1">
                <a:latin typeface="Times New Roman" pitchFamily="18" charset="0"/>
                <a:sym typeface="Symbol" pitchFamily="18" charset="2"/>
              </a:rPr>
              <a:t>r</a:t>
            </a:r>
            <a:endParaRPr lang="en-US" sz="2000" b="1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7235825" y="1514475"/>
            <a:ext cx="1366838" cy="8001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b="1">
                <a:solidFill>
                  <a:schemeClr val="hlink"/>
                </a:solidFill>
                <a:sym typeface="Symbol" pitchFamily="18" charset="2"/>
              </a:rPr>
              <a:t></a:t>
            </a:r>
            <a:r>
              <a:rPr lang="sk-SK" sz="3200" b="1">
                <a:solidFill>
                  <a:schemeClr val="hlink"/>
                </a:solidFill>
              </a:rPr>
              <a:t>  </a:t>
            </a:r>
            <a:r>
              <a:rPr lang="sk-SK" sz="3200" b="1">
                <a:solidFill>
                  <a:schemeClr val="hlink"/>
                </a:solidFill>
                <a:latin typeface="Times New Roman" pitchFamily="18" charset="0"/>
              </a:rPr>
              <a:t>= </a:t>
            </a:r>
            <a:r>
              <a:rPr lang="sk-SK" sz="4400" b="1">
                <a:solidFill>
                  <a:schemeClr val="hlink"/>
                </a:solidFill>
                <a:latin typeface="French Script MT" pitchFamily="66" charset="0"/>
              </a:rPr>
              <a:t>l</a:t>
            </a:r>
            <a:endParaRPr lang="en-US" sz="4400" b="1">
              <a:solidFill>
                <a:schemeClr val="hlink"/>
              </a:solidFill>
              <a:latin typeface="French Script MT" pitchFamily="66" charset="0"/>
            </a:endParaRP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106363" y="4508500"/>
            <a:ext cx="5473700" cy="1692771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400" b="1" dirty="0">
                <a:solidFill>
                  <a:schemeClr val="hlink"/>
                </a:solidFill>
              </a:rPr>
              <a:t>Veľkosť uhla </a:t>
            </a:r>
            <a:r>
              <a:rPr lang="sk-SK" sz="2400" b="1" dirty="0">
                <a:solidFill>
                  <a:schemeClr val="hlink"/>
                </a:solidFill>
                <a:sym typeface="Symbol" pitchFamily="18" charset="2"/>
              </a:rPr>
              <a:t></a:t>
            </a:r>
            <a:r>
              <a:rPr lang="sk-SK" sz="2400" b="1" dirty="0">
                <a:solidFill>
                  <a:schemeClr val="hlink"/>
                </a:solidFill>
              </a:rPr>
              <a:t> v oblúkovej miere sa rovná dĺžke  </a:t>
            </a:r>
            <a:r>
              <a:rPr lang="sk-SK" sz="3200" b="1" dirty="0">
                <a:solidFill>
                  <a:schemeClr val="hlink"/>
                </a:solidFill>
                <a:latin typeface="French Script MT" pitchFamily="66" charset="0"/>
              </a:rPr>
              <a:t>l</a:t>
            </a:r>
            <a:r>
              <a:rPr lang="sk-SK" sz="2400" b="1" dirty="0">
                <a:solidFill>
                  <a:schemeClr val="hlink"/>
                </a:solidFill>
              </a:rPr>
              <a:t>  kružnicového oblúka, ktorú na </a:t>
            </a:r>
            <a:r>
              <a:rPr lang="sk-SK" sz="2400" b="1" dirty="0"/>
              <a:t>jednotkovej kružnici </a:t>
            </a:r>
            <a:r>
              <a:rPr lang="sk-SK" sz="2400" b="1" dirty="0" smtClean="0"/>
              <a:t>(r = 1) </a:t>
            </a:r>
            <a:r>
              <a:rPr lang="sk-SK" sz="2400" b="1" dirty="0" smtClean="0">
                <a:solidFill>
                  <a:schemeClr val="hlink"/>
                </a:solidFill>
              </a:rPr>
              <a:t>vytínajú </a:t>
            </a:r>
            <a:r>
              <a:rPr lang="sk-SK" sz="2400" b="1" dirty="0">
                <a:solidFill>
                  <a:schemeClr val="hlink"/>
                </a:solidFill>
              </a:rPr>
              <a:t>ramená uhla </a:t>
            </a:r>
            <a:r>
              <a:rPr lang="sk-SK" sz="2400" b="1" dirty="0" smtClean="0">
                <a:solidFill>
                  <a:schemeClr val="hlink"/>
                </a:solidFill>
                <a:sym typeface="Symbol" pitchFamily="18" charset="2"/>
              </a:rPr>
              <a:t>.</a:t>
            </a:r>
            <a:endParaRPr lang="en-US" sz="2400" b="1" dirty="0">
              <a:solidFill>
                <a:schemeClr val="hlink"/>
              </a:solidFill>
              <a:sym typeface="Symbol" pitchFamily="18" charset="2"/>
            </a:endParaRP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1906588" y="2925763"/>
            <a:ext cx="72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000" b="1"/>
              <a:t>V=S</a:t>
            </a:r>
            <a:endParaRPr lang="en-US" sz="2000" b="1"/>
          </a:p>
        </p:txBody>
      </p:sp>
      <p:sp>
        <p:nvSpPr>
          <p:cNvPr id="16420" name="AutoShape 36"/>
          <p:cNvSpPr>
            <a:spLocks noChangeArrowheads="1"/>
          </p:cNvSpPr>
          <p:nvPr/>
        </p:nvSpPr>
        <p:spPr bwMode="auto">
          <a:xfrm>
            <a:off x="2201863" y="2878138"/>
            <a:ext cx="107950" cy="10795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sk-SK" sz="2400">
              <a:solidFill>
                <a:srgbClr val="6666FF"/>
              </a:solidFill>
              <a:latin typeface="Comic Sans MS" pitchFamily="66" charset="0"/>
            </a:endParaRPr>
          </a:p>
        </p:txBody>
      </p:sp>
      <p:sp>
        <p:nvSpPr>
          <p:cNvPr id="16423" name="Rectangle 39"/>
          <p:cNvSpPr>
            <a:spLocks noChangeArrowheads="1"/>
          </p:cNvSpPr>
          <p:nvPr/>
        </p:nvSpPr>
        <p:spPr bwMode="auto">
          <a:xfrm rot="1795000">
            <a:off x="4787900" y="2995613"/>
            <a:ext cx="971550" cy="13668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6436" name="Text Box 52"/>
          <p:cNvSpPr txBox="1">
            <a:spLocks noChangeArrowheads="1"/>
          </p:cNvSpPr>
          <p:nvPr/>
        </p:nvSpPr>
        <p:spPr bwMode="auto">
          <a:xfrm>
            <a:off x="5580063" y="1766888"/>
            <a:ext cx="16557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/>
              <a:t>ak  r = 1  tak</a:t>
            </a:r>
            <a:endParaRPr lang="en-US" b="1"/>
          </a:p>
        </p:txBody>
      </p:sp>
      <p:sp>
        <p:nvSpPr>
          <p:cNvPr id="16439" name="Rectangle 55"/>
          <p:cNvSpPr>
            <a:spLocks noChangeArrowheads="1"/>
          </p:cNvSpPr>
          <p:nvPr/>
        </p:nvSpPr>
        <p:spPr bwMode="auto">
          <a:xfrm>
            <a:off x="7951787" y="3588835"/>
            <a:ext cx="360363" cy="43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k-SK" sz="2800" b="1" dirty="0" smtClean="0"/>
              <a:t>r</a:t>
            </a:r>
            <a:endParaRPr lang="sk-SK" sz="2800" b="1" dirty="0"/>
          </a:p>
        </p:txBody>
      </p:sp>
      <p:sp>
        <p:nvSpPr>
          <p:cNvPr id="16443" name="Text Box 59"/>
          <p:cNvSpPr txBox="1">
            <a:spLocks noChangeArrowheads="1"/>
          </p:cNvSpPr>
          <p:nvPr/>
        </p:nvSpPr>
        <p:spPr bwMode="auto">
          <a:xfrm>
            <a:off x="6045200" y="4011613"/>
            <a:ext cx="22336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>
                <a:solidFill>
                  <a:srgbClr val="008080"/>
                </a:solidFill>
                <a:sym typeface="Symbol" pitchFamily="18" charset="2"/>
              </a:rPr>
              <a:t>180 </a:t>
            </a:r>
            <a:r>
              <a:rPr lang="sk-SK" sz="2800" b="1">
                <a:sym typeface="Symbol" pitchFamily="18" charset="2"/>
              </a:rPr>
              <a:t>=</a:t>
            </a:r>
            <a:r>
              <a:rPr lang="sk-SK" sz="2800" b="1">
                <a:solidFill>
                  <a:srgbClr val="008080"/>
                </a:solidFill>
                <a:sym typeface="Symbol" pitchFamily="18" charset="2"/>
              </a:rPr>
              <a:t>    </a:t>
            </a:r>
            <a:r>
              <a:rPr lang="sk-SK" sz="2800" b="1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sk-SK" sz="3600" b="1">
                <a:solidFill>
                  <a:schemeClr val="hlink"/>
                </a:solidFill>
                <a:sym typeface="Symbol" pitchFamily="18" charset="2"/>
              </a:rPr>
              <a:t></a:t>
            </a:r>
            <a:r>
              <a:rPr lang="sk-SK" sz="2800" b="1">
                <a:solidFill>
                  <a:schemeClr val="hlink"/>
                </a:solidFill>
                <a:sym typeface="Symbol" pitchFamily="18" charset="2"/>
              </a:rPr>
              <a:t> </a:t>
            </a:r>
            <a:endParaRPr lang="en-US" sz="2800" b="1">
              <a:sym typeface="Symbol" pitchFamily="18" charset="2"/>
            </a:endParaRPr>
          </a:p>
        </p:txBody>
      </p:sp>
      <p:sp>
        <p:nvSpPr>
          <p:cNvPr id="16444" name="Text Box 60"/>
          <p:cNvSpPr txBox="1">
            <a:spLocks noChangeArrowheads="1"/>
          </p:cNvSpPr>
          <p:nvPr/>
        </p:nvSpPr>
        <p:spPr bwMode="auto">
          <a:xfrm>
            <a:off x="6045200" y="4552950"/>
            <a:ext cx="2486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 dirty="0">
                <a:solidFill>
                  <a:srgbClr val="008080"/>
                </a:solidFill>
                <a:sym typeface="Symbol" pitchFamily="18" charset="2"/>
              </a:rPr>
              <a:t>  90 </a:t>
            </a:r>
            <a:r>
              <a:rPr lang="sk-SK" sz="2800" b="1" dirty="0">
                <a:sym typeface="Symbol" pitchFamily="18" charset="2"/>
              </a:rPr>
              <a:t>=</a:t>
            </a:r>
            <a:r>
              <a:rPr lang="sk-SK" sz="2800" b="1" dirty="0">
                <a:solidFill>
                  <a:srgbClr val="008080"/>
                </a:solidFill>
                <a:sym typeface="Symbol" pitchFamily="18" charset="2"/>
              </a:rPr>
              <a:t>    </a:t>
            </a:r>
            <a:r>
              <a:rPr lang="sk-SK" sz="2800" b="1" dirty="0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sk-SK" sz="3600" b="1" dirty="0">
                <a:solidFill>
                  <a:schemeClr val="hlink"/>
                </a:solidFill>
                <a:sym typeface="Symbol" pitchFamily="18" charset="2"/>
              </a:rPr>
              <a:t></a:t>
            </a:r>
            <a:r>
              <a:rPr lang="sk-SK" sz="2800" b="1" dirty="0">
                <a:solidFill>
                  <a:schemeClr val="hlink"/>
                </a:solidFill>
                <a:sym typeface="Symbol" pitchFamily="18" charset="2"/>
              </a:rPr>
              <a:t>/2 </a:t>
            </a:r>
            <a:endParaRPr lang="en-US" sz="2800" b="1" dirty="0">
              <a:sym typeface="Symbol" pitchFamily="18" charset="2"/>
            </a:endParaRPr>
          </a:p>
        </p:txBody>
      </p:sp>
      <p:sp>
        <p:nvSpPr>
          <p:cNvPr id="16445" name="Text Box 61"/>
          <p:cNvSpPr txBox="1">
            <a:spLocks noChangeArrowheads="1"/>
          </p:cNvSpPr>
          <p:nvPr/>
        </p:nvSpPr>
        <p:spPr bwMode="auto">
          <a:xfrm>
            <a:off x="6045200" y="5632450"/>
            <a:ext cx="26304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 dirty="0">
                <a:solidFill>
                  <a:srgbClr val="008080"/>
                </a:solidFill>
                <a:sym typeface="Symbol" pitchFamily="18" charset="2"/>
              </a:rPr>
              <a:t>  45 </a:t>
            </a:r>
            <a:r>
              <a:rPr lang="sk-SK" sz="2800" b="1" dirty="0">
                <a:sym typeface="Symbol" pitchFamily="18" charset="2"/>
              </a:rPr>
              <a:t>=</a:t>
            </a:r>
            <a:r>
              <a:rPr lang="sk-SK" sz="2800" b="1" dirty="0">
                <a:solidFill>
                  <a:srgbClr val="008080"/>
                </a:solidFill>
                <a:sym typeface="Symbol" pitchFamily="18" charset="2"/>
              </a:rPr>
              <a:t>    </a:t>
            </a:r>
            <a:r>
              <a:rPr lang="sk-SK" sz="2800" b="1" dirty="0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sk-SK" sz="3600" b="1" dirty="0">
                <a:solidFill>
                  <a:schemeClr val="hlink"/>
                </a:solidFill>
                <a:sym typeface="Symbol" pitchFamily="18" charset="2"/>
              </a:rPr>
              <a:t></a:t>
            </a:r>
            <a:r>
              <a:rPr lang="sk-SK" sz="2800" b="1" dirty="0">
                <a:solidFill>
                  <a:schemeClr val="hlink"/>
                </a:solidFill>
                <a:sym typeface="Symbol" pitchFamily="18" charset="2"/>
              </a:rPr>
              <a:t>/4 </a:t>
            </a:r>
            <a:endParaRPr lang="en-US" sz="2800" b="1" dirty="0">
              <a:sym typeface="Symbol" pitchFamily="18" charset="2"/>
            </a:endParaRPr>
          </a:p>
        </p:txBody>
      </p:sp>
      <p:sp>
        <p:nvSpPr>
          <p:cNvPr id="16446" name="Text Box 62"/>
          <p:cNvSpPr txBox="1">
            <a:spLocks noChangeArrowheads="1"/>
          </p:cNvSpPr>
          <p:nvPr/>
        </p:nvSpPr>
        <p:spPr bwMode="auto">
          <a:xfrm>
            <a:off x="6045200" y="6172200"/>
            <a:ext cx="2774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>
                <a:solidFill>
                  <a:srgbClr val="008080"/>
                </a:solidFill>
                <a:sym typeface="Symbol" pitchFamily="18" charset="2"/>
              </a:rPr>
              <a:t>  30 </a:t>
            </a:r>
            <a:r>
              <a:rPr lang="sk-SK" sz="2800" b="1">
                <a:sym typeface="Symbol" pitchFamily="18" charset="2"/>
              </a:rPr>
              <a:t>=</a:t>
            </a:r>
            <a:r>
              <a:rPr lang="sk-SK" sz="2800" b="1">
                <a:solidFill>
                  <a:srgbClr val="008080"/>
                </a:solidFill>
                <a:sym typeface="Symbol" pitchFamily="18" charset="2"/>
              </a:rPr>
              <a:t>    </a:t>
            </a:r>
            <a:r>
              <a:rPr lang="sk-SK" sz="2800" b="1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sk-SK" sz="3600" b="1">
                <a:solidFill>
                  <a:schemeClr val="hlink"/>
                </a:solidFill>
                <a:sym typeface="Symbol" pitchFamily="18" charset="2"/>
              </a:rPr>
              <a:t></a:t>
            </a:r>
            <a:r>
              <a:rPr lang="sk-SK" sz="2800" b="1">
                <a:solidFill>
                  <a:schemeClr val="hlink"/>
                </a:solidFill>
                <a:sym typeface="Symbol" pitchFamily="18" charset="2"/>
              </a:rPr>
              <a:t>/6 </a:t>
            </a:r>
            <a:endParaRPr lang="en-US" sz="2800" b="1">
              <a:sym typeface="Symbol" pitchFamily="18" charset="2"/>
            </a:endParaRPr>
          </a:p>
        </p:txBody>
      </p:sp>
      <p:sp>
        <p:nvSpPr>
          <p:cNvPr id="16447" name="Text Box 63"/>
          <p:cNvSpPr txBox="1">
            <a:spLocks noChangeArrowheads="1"/>
          </p:cNvSpPr>
          <p:nvPr/>
        </p:nvSpPr>
        <p:spPr bwMode="auto">
          <a:xfrm>
            <a:off x="6045200" y="5092700"/>
            <a:ext cx="2486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 dirty="0">
                <a:solidFill>
                  <a:srgbClr val="008080"/>
                </a:solidFill>
                <a:sym typeface="Symbol" pitchFamily="18" charset="2"/>
              </a:rPr>
              <a:t>  60 </a:t>
            </a:r>
            <a:r>
              <a:rPr lang="sk-SK" sz="2800" b="1" dirty="0">
                <a:sym typeface="Symbol" pitchFamily="18" charset="2"/>
              </a:rPr>
              <a:t>=</a:t>
            </a:r>
            <a:r>
              <a:rPr lang="sk-SK" sz="2800" b="1" dirty="0">
                <a:solidFill>
                  <a:srgbClr val="008080"/>
                </a:solidFill>
                <a:sym typeface="Symbol" pitchFamily="18" charset="2"/>
              </a:rPr>
              <a:t>    </a:t>
            </a:r>
            <a:r>
              <a:rPr lang="sk-SK" sz="2800" b="1" dirty="0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sk-SK" sz="3600" b="1" dirty="0">
                <a:solidFill>
                  <a:schemeClr val="hlink"/>
                </a:solidFill>
                <a:sym typeface="Symbol" pitchFamily="18" charset="2"/>
              </a:rPr>
              <a:t></a:t>
            </a:r>
            <a:r>
              <a:rPr lang="sk-SK" sz="2800" b="1" dirty="0">
                <a:solidFill>
                  <a:schemeClr val="hlink"/>
                </a:solidFill>
                <a:sym typeface="Symbol" pitchFamily="18" charset="2"/>
              </a:rPr>
              <a:t>/3 </a:t>
            </a:r>
            <a:endParaRPr lang="en-US" sz="2800" b="1" dirty="0">
              <a:sym typeface="Symbol" pitchFamily="18" charset="2"/>
            </a:endParaRPr>
          </a:p>
        </p:txBody>
      </p:sp>
      <p:sp>
        <p:nvSpPr>
          <p:cNvPr id="16448" name="Rectangle 64"/>
          <p:cNvSpPr>
            <a:spLocks noChangeArrowheads="1"/>
          </p:cNvSpPr>
          <p:nvPr/>
        </p:nvSpPr>
        <p:spPr bwMode="auto">
          <a:xfrm>
            <a:off x="6011863" y="4095750"/>
            <a:ext cx="2087562" cy="574675"/>
          </a:xfrm>
          <a:prstGeom prst="rect">
            <a:avLst/>
          </a:prstGeom>
          <a:noFill/>
          <a:ln w="38100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6449" name="Text Box 65"/>
          <p:cNvSpPr txBox="1">
            <a:spLocks noChangeArrowheads="1"/>
          </p:cNvSpPr>
          <p:nvPr/>
        </p:nvSpPr>
        <p:spPr bwMode="auto">
          <a:xfrm>
            <a:off x="5580063" y="2492375"/>
            <a:ext cx="3313112" cy="1033463"/>
          </a:xfrm>
          <a:prstGeom prst="rect">
            <a:avLst/>
          </a:prstGeom>
          <a:noFill/>
          <a:ln w="28575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400" b="1">
                <a:solidFill>
                  <a:srgbClr val="008080"/>
                </a:solidFill>
              </a:rPr>
              <a:t>STUPNE</a:t>
            </a:r>
            <a:r>
              <a:rPr lang="sk-SK" sz="2400" b="1"/>
              <a:t>     </a:t>
            </a:r>
            <a:r>
              <a:rPr lang="sk-SK" sz="2400" b="1">
                <a:solidFill>
                  <a:schemeClr val="hlink"/>
                </a:solidFill>
              </a:rPr>
              <a:t>RADIÁNY</a:t>
            </a:r>
          </a:p>
          <a:p>
            <a:pPr>
              <a:spcBef>
                <a:spcPct val="50000"/>
              </a:spcBef>
            </a:pPr>
            <a:r>
              <a:rPr lang="sk-SK" sz="2400" b="1">
                <a:solidFill>
                  <a:schemeClr val="hlink"/>
                </a:solidFill>
              </a:rPr>
              <a:t>      </a:t>
            </a:r>
            <a:r>
              <a:rPr lang="sk-SK" sz="2400" b="1">
                <a:solidFill>
                  <a:srgbClr val="008080"/>
                </a:solidFill>
                <a:sym typeface="Symbol" pitchFamily="18" charset="2"/>
              </a:rPr>
              <a:t>                  </a:t>
            </a:r>
            <a:r>
              <a:rPr lang="sk-SK" sz="2400" b="1">
                <a:solidFill>
                  <a:schemeClr val="hlink"/>
                </a:solidFill>
                <a:sym typeface="Symbol" pitchFamily="18" charset="2"/>
              </a:rPr>
              <a:t>rad</a:t>
            </a:r>
            <a:endParaRPr lang="en-US" sz="2400" b="1">
              <a:solidFill>
                <a:schemeClr val="hlink"/>
              </a:solidFill>
              <a:sym typeface="Symbol" pitchFamily="18" charset="2"/>
            </a:endParaRPr>
          </a:p>
        </p:txBody>
      </p:sp>
      <p:sp>
        <p:nvSpPr>
          <p:cNvPr id="16450" name="Text Box 66"/>
          <p:cNvSpPr txBox="1">
            <a:spLocks noChangeArrowheads="1"/>
          </p:cNvSpPr>
          <p:nvPr/>
        </p:nvSpPr>
        <p:spPr bwMode="auto">
          <a:xfrm>
            <a:off x="1258888" y="6308725"/>
            <a:ext cx="2879725" cy="4953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 sz="2400" b="1">
                <a:solidFill>
                  <a:schemeClr val="hlink"/>
                </a:solidFill>
              </a:rPr>
              <a:t>1 rad = 57</a:t>
            </a:r>
            <a:r>
              <a:rPr lang="sk-SK" sz="2400" b="1">
                <a:solidFill>
                  <a:schemeClr val="hlink"/>
                </a:solidFill>
                <a:sym typeface="Symbol" pitchFamily="18" charset="2"/>
              </a:rPr>
              <a:t></a:t>
            </a:r>
            <a:r>
              <a:rPr lang="sk-SK" sz="2400" b="1">
                <a:solidFill>
                  <a:schemeClr val="hlink"/>
                </a:solidFill>
              </a:rPr>
              <a:t>17</a:t>
            </a:r>
            <a:r>
              <a:rPr lang="sk-SK" sz="2400" b="1">
                <a:solidFill>
                  <a:schemeClr val="hlink"/>
                </a:solidFill>
                <a:sym typeface="Symbol" pitchFamily="18" charset="2"/>
              </a:rPr>
              <a:t></a:t>
            </a:r>
            <a:r>
              <a:rPr lang="sk-SK" sz="2400" b="1">
                <a:solidFill>
                  <a:schemeClr val="hlink"/>
                </a:solidFill>
              </a:rPr>
              <a:t>45</a:t>
            </a:r>
            <a:r>
              <a:rPr lang="sk-SK" sz="2400" b="1">
                <a:solidFill>
                  <a:schemeClr val="hlink"/>
                </a:solidFill>
                <a:sym typeface="Symbol" pitchFamily="18" charset="2"/>
              </a:rPr>
              <a:t></a:t>
            </a:r>
            <a:r>
              <a:rPr lang="sk-SK"/>
              <a:t> </a:t>
            </a:r>
            <a:endParaRPr lang="en-US"/>
          </a:p>
        </p:txBody>
      </p:sp>
      <p:pic>
        <p:nvPicPr>
          <p:cNvPr id="37" name="Obrázok 36"/>
          <p:cNvPicPr/>
          <p:nvPr/>
        </p:nvPicPr>
        <p:blipFill rotWithShape="1">
          <a:blip r:embed="rId3"/>
          <a:srcRect l="4960" t="17056" r="81981" b="59598"/>
          <a:stretch/>
        </p:blipFill>
        <p:spPr bwMode="auto">
          <a:xfrm>
            <a:off x="8604448" y="8930"/>
            <a:ext cx="535940" cy="5397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4" name="Skupina 3"/>
          <p:cNvGrpSpPr/>
          <p:nvPr/>
        </p:nvGrpSpPr>
        <p:grpSpPr>
          <a:xfrm>
            <a:off x="3974675" y="1325163"/>
            <a:ext cx="1223963" cy="1079500"/>
            <a:chOff x="3974675" y="1325163"/>
            <a:chExt cx="1223963" cy="1079500"/>
          </a:xfrm>
        </p:grpSpPr>
        <p:graphicFrame>
          <p:nvGraphicFramePr>
            <p:cNvPr id="16412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37500826"/>
                </p:ext>
              </p:extLst>
            </p:nvPr>
          </p:nvGraphicFramePr>
          <p:xfrm>
            <a:off x="4058813" y="1456926"/>
            <a:ext cx="981075" cy="849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31" name="Rovnice" r:id="rId4" imgW="583920" imgH="622080" progId="Equation.3">
                    <p:embed/>
                  </p:oleObj>
                </mc:Choice>
                <mc:Fallback>
                  <p:oleObj name="Rovnice" r:id="rId4" imgW="583920" imgH="622080" progId="Equation.3">
                    <p:embed/>
                    <p:pic>
                      <p:nvPicPr>
                        <p:cNvPr id="0" name="Picture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8813" y="1456926"/>
                          <a:ext cx="981075" cy="849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chemeClr val="hlink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40" name="Text Box 56"/>
            <p:cNvSpPr txBox="1">
              <a:spLocks noChangeArrowheads="1"/>
            </p:cNvSpPr>
            <p:nvPr/>
          </p:nvSpPr>
          <p:spPr bwMode="auto">
            <a:xfrm>
              <a:off x="4766838" y="1325163"/>
              <a:ext cx="360363" cy="579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k-SK" sz="3200" b="1">
                  <a:solidFill>
                    <a:schemeClr val="hlink"/>
                  </a:solidFill>
                  <a:latin typeface="French Script MT" pitchFamily="66" charset="0"/>
                </a:rPr>
                <a:t>l</a:t>
              </a:r>
              <a:endParaRPr lang="en-US" sz="3200" b="1"/>
            </a:p>
          </p:txBody>
        </p:sp>
        <p:sp>
          <p:nvSpPr>
            <p:cNvPr id="16441" name="Rectangle 57"/>
            <p:cNvSpPr>
              <a:spLocks noChangeArrowheads="1"/>
            </p:cNvSpPr>
            <p:nvPr/>
          </p:nvSpPr>
          <p:spPr bwMode="auto">
            <a:xfrm>
              <a:off x="3974675" y="1325163"/>
              <a:ext cx="1223963" cy="1079500"/>
            </a:xfrm>
            <a:prstGeom prst="rect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cxnSp>
          <p:nvCxnSpPr>
            <p:cNvPr id="3" name="Rovná spojnica 2"/>
            <p:cNvCxnSpPr>
              <a:endCxn id="16440" idx="2"/>
            </p:cNvCxnSpPr>
            <p:nvPr/>
          </p:nvCxnSpPr>
          <p:spPr>
            <a:xfrm>
              <a:off x="4766838" y="1904601"/>
              <a:ext cx="288000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0"/>
                                        <p:tgtEl>
                                          <p:spTgt spid="16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6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16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/>
                                        <p:tgtEl>
                                          <p:spTgt spid="16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/>
                                        <p:tgtEl>
                                          <p:spTgt spid="16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6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6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6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6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6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2000"/>
                                        <p:tgtEl>
                                          <p:spTgt spid="16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38" grpId="0"/>
      <p:bldP spid="16388" grpId="0" animBg="1"/>
      <p:bldP spid="16394" grpId="0" animBg="1"/>
      <p:bldP spid="16390" grpId="0" animBg="1"/>
      <p:bldP spid="16401" grpId="0" animBg="1"/>
      <p:bldP spid="16402" grpId="0" animBg="1"/>
      <p:bldP spid="16404" grpId="0" animBg="1"/>
      <p:bldP spid="16407" grpId="0" animBg="1"/>
      <p:bldP spid="16409" grpId="0"/>
      <p:bldP spid="16410" grpId="0"/>
      <p:bldP spid="16411" grpId="0"/>
      <p:bldP spid="16414" grpId="0" animBg="1"/>
      <p:bldP spid="16417" grpId="0" animBg="1"/>
      <p:bldP spid="16419" grpId="0"/>
      <p:bldP spid="16420" grpId="0" animBg="1" autoUpdateAnimBg="0"/>
      <p:bldP spid="16436" grpId="0"/>
      <p:bldP spid="16439" grpId="0" animBg="1"/>
      <p:bldP spid="16439" grpId="1" animBg="1"/>
      <p:bldP spid="16443" grpId="0"/>
      <p:bldP spid="16444" grpId="0"/>
      <p:bldP spid="16445" grpId="0"/>
      <p:bldP spid="16446" grpId="0"/>
      <p:bldP spid="16447" grpId="0"/>
      <p:bldP spid="16448" grpId="0" animBg="1"/>
      <p:bldP spid="16449" grpId="0" animBg="1"/>
      <p:bldP spid="164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99" name="Oval 55"/>
          <p:cNvSpPr>
            <a:spLocks noChangeAspect="1" noChangeArrowheads="1"/>
          </p:cNvSpPr>
          <p:nvPr/>
        </p:nvSpPr>
        <p:spPr bwMode="auto">
          <a:xfrm>
            <a:off x="4089400" y="3667125"/>
            <a:ext cx="914400" cy="914400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k-SK"/>
          </a:p>
        </p:txBody>
      </p:sp>
      <p:sp>
        <p:nvSpPr>
          <p:cNvPr id="31803" name="Rectangle 59"/>
          <p:cNvSpPr>
            <a:spLocks noChangeArrowheads="1"/>
          </p:cNvSpPr>
          <p:nvPr/>
        </p:nvSpPr>
        <p:spPr bwMode="auto">
          <a:xfrm>
            <a:off x="3924300" y="3633788"/>
            <a:ext cx="647700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1801" name="Rectangle 57"/>
          <p:cNvSpPr>
            <a:spLocks noChangeArrowheads="1"/>
          </p:cNvSpPr>
          <p:nvPr/>
        </p:nvSpPr>
        <p:spPr bwMode="auto">
          <a:xfrm rot="19500000">
            <a:off x="4357688" y="3417888"/>
            <a:ext cx="863600" cy="5032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1806" name="Oval 62"/>
          <p:cNvSpPr>
            <a:spLocks noChangeAspect="1" noChangeArrowheads="1"/>
          </p:cNvSpPr>
          <p:nvPr/>
        </p:nvSpPr>
        <p:spPr bwMode="auto">
          <a:xfrm>
            <a:off x="4192588" y="3738563"/>
            <a:ext cx="755650" cy="75565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k-SK"/>
          </a:p>
        </p:txBody>
      </p:sp>
      <p:sp>
        <p:nvSpPr>
          <p:cNvPr id="31800" name="Rectangle 56"/>
          <p:cNvSpPr>
            <a:spLocks noChangeArrowheads="1"/>
          </p:cNvSpPr>
          <p:nvPr/>
        </p:nvSpPr>
        <p:spPr bwMode="auto">
          <a:xfrm>
            <a:off x="4067175" y="4149725"/>
            <a:ext cx="1009650" cy="5032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4573588" y="2341563"/>
            <a:ext cx="576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000" b="1">
                <a:sym typeface="Symbol" pitchFamily="18" charset="2"/>
              </a:rPr>
              <a:t>90</a:t>
            </a:r>
            <a:endParaRPr lang="en-US" sz="2000" b="1">
              <a:sym typeface="Symbol" pitchFamily="18" charset="2"/>
            </a:endParaRP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6084888" y="3789363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000" b="1">
                <a:sym typeface="Symbol" pitchFamily="18" charset="2"/>
              </a:rPr>
              <a:t>0</a:t>
            </a:r>
            <a:endParaRPr lang="en-US" sz="2000" b="1">
              <a:sym typeface="Symbol" pitchFamily="18" charset="2"/>
            </a:endParaRP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2484438" y="3781425"/>
            <a:ext cx="719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000" b="1">
                <a:sym typeface="Symbol" pitchFamily="18" charset="2"/>
              </a:rPr>
              <a:t>180</a:t>
            </a:r>
            <a:endParaRPr lang="en-US" sz="2000" b="1">
              <a:sym typeface="Symbol" pitchFamily="18" charset="2"/>
            </a:endParaRPr>
          </a:p>
        </p:txBody>
      </p:sp>
      <p:sp>
        <p:nvSpPr>
          <p:cNvPr id="31779" name="Text Box 35"/>
          <p:cNvSpPr txBox="1">
            <a:spLocks noChangeArrowheads="1"/>
          </p:cNvSpPr>
          <p:nvPr/>
        </p:nvSpPr>
        <p:spPr bwMode="auto">
          <a:xfrm>
            <a:off x="3925888" y="5654675"/>
            <a:ext cx="719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000" b="1">
                <a:sym typeface="Symbol" pitchFamily="18" charset="2"/>
              </a:rPr>
              <a:t>270</a:t>
            </a:r>
            <a:endParaRPr lang="en-US" sz="2000" b="1">
              <a:sym typeface="Symbol" pitchFamily="18" charset="2"/>
            </a:endParaRPr>
          </a:p>
        </p:txBody>
      </p:sp>
      <p:sp>
        <p:nvSpPr>
          <p:cNvPr id="31784" name="Text Box 40"/>
          <p:cNvSpPr txBox="1">
            <a:spLocks noChangeArrowheads="1"/>
          </p:cNvSpPr>
          <p:nvPr/>
        </p:nvSpPr>
        <p:spPr bwMode="auto">
          <a:xfrm>
            <a:off x="6084888" y="4141788"/>
            <a:ext cx="719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000" b="1">
                <a:sym typeface="Symbol" pitchFamily="18" charset="2"/>
              </a:rPr>
              <a:t>360</a:t>
            </a:r>
            <a:endParaRPr lang="en-US" sz="2000" b="1">
              <a:sym typeface="Symbol" pitchFamily="18" charset="2"/>
            </a:endParaRPr>
          </a:p>
        </p:txBody>
      </p:sp>
      <p:sp>
        <p:nvSpPr>
          <p:cNvPr id="31785" name="Rectangle 41"/>
          <p:cNvSpPr>
            <a:spLocks noGrp="1" noChangeArrowheads="1"/>
          </p:cNvSpPr>
          <p:nvPr>
            <p:ph type="title"/>
          </p:nvPr>
        </p:nvSpPr>
        <p:spPr>
          <a:xfrm>
            <a:off x="323528" y="-27384"/>
            <a:ext cx="8229600" cy="1143000"/>
          </a:xfrm>
          <a:solidFill>
            <a:srgbClr val="DDDDDD"/>
          </a:solidFill>
          <a:ln/>
        </p:spPr>
        <p:txBody>
          <a:bodyPr/>
          <a:lstStyle/>
          <a:p>
            <a:r>
              <a:rPr lang="sk-SK" b="1" dirty="0"/>
              <a:t>VEĽKOSŤ </a:t>
            </a:r>
            <a:r>
              <a:rPr lang="sk-SK" b="1" dirty="0" smtClean="0"/>
              <a:t>orientovaného </a:t>
            </a:r>
            <a:r>
              <a:rPr lang="sk-SK" b="1" dirty="0"/>
              <a:t>uhla</a:t>
            </a:r>
            <a:endParaRPr lang="en-US" b="1" dirty="0"/>
          </a:p>
        </p:txBody>
      </p:sp>
      <p:sp>
        <p:nvSpPr>
          <p:cNvPr id="31786" name="Text Box 42"/>
          <p:cNvSpPr txBox="1">
            <a:spLocks noChangeArrowheads="1"/>
          </p:cNvSpPr>
          <p:nvPr/>
        </p:nvSpPr>
        <p:spPr bwMode="auto">
          <a:xfrm>
            <a:off x="6011863" y="2133600"/>
            <a:ext cx="26638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sk-SK" sz="2400" b="1" dirty="0">
                <a:solidFill>
                  <a:schemeClr val="hlink"/>
                </a:solidFill>
              </a:rPr>
              <a:t>I. kvadrant</a:t>
            </a:r>
          </a:p>
          <a:p>
            <a:pPr marL="457200" indent="-457200">
              <a:spcBef>
                <a:spcPct val="50000"/>
              </a:spcBef>
            </a:pPr>
            <a:r>
              <a:rPr lang="sk-SK" sz="2400" b="1" dirty="0">
                <a:solidFill>
                  <a:schemeClr val="hlink"/>
                </a:solidFill>
              </a:rPr>
              <a:t>(0</a:t>
            </a:r>
            <a:r>
              <a:rPr lang="sk-SK" sz="2400" b="1" dirty="0">
                <a:solidFill>
                  <a:schemeClr val="hlink"/>
                </a:solidFill>
                <a:sym typeface="Symbol" pitchFamily="18" charset="2"/>
              </a:rPr>
              <a:t></a:t>
            </a:r>
            <a:r>
              <a:rPr lang="sk-SK" sz="2400" b="1" dirty="0">
                <a:solidFill>
                  <a:schemeClr val="hlink"/>
                </a:solidFill>
              </a:rPr>
              <a:t>;90</a:t>
            </a:r>
            <a:r>
              <a:rPr lang="sk-SK" sz="2400" b="1" dirty="0">
                <a:solidFill>
                  <a:schemeClr val="hlink"/>
                </a:solidFill>
                <a:sym typeface="Symbol" pitchFamily="18" charset="2"/>
              </a:rPr>
              <a:t></a:t>
            </a:r>
            <a:r>
              <a:rPr lang="sk-SK" sz="2400" b="1" dirty="0">
                <a:solidFill>
                  <a:schemeClr val="hlink"/>
                </a:solidFill>
              </a:rPr>
              <a:t>) = (0;</a:t>
            </a:r>
            <a:r>
              <a:rPr lang="sk-SK" sz="2400" b="1" dirty="0">
                <a:solidFill>
                  <a:schemeClr val="hlink"/>
                </a:solidFill>
                <a:sym typeface="Symbol" pitchFamily="18" charset="2"/>
              </a:rPr>
              <a:t>/2)</a:t>
            </a:r>
            <a:endParaRPr lang="en-US" sz="2400" b="1" dirty="0">
              <a:solidFill>
                <a:schemeClr val="hlink"/>
              </a:solidFill>
              <a:sym typeface="Symbol" pitchFamily="18" charset="2"/>
            </a:endParaRPr>
          </a:p>
        </p:txBody>
      </p:sp>
      <p:sp>
        <p:nvSpPr>
          <p:cNvPr id="31788" name="Text Box 44"/>
          <p:cNvSpPr txBox="1">
            <a:spLocks noChangeArrowheads="1"/>
          </p:cNvSpPr>
          <p:nvPr/>
        </p:nvSpPr>
        <p:spPr bwMode="auto">
          <a:xfrm>
            <a:off x="325438" y="2133600"/>
            <a:ext cx="2951162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sk-SK" sz="2400" b="1">
                <a:solidFill>
                  <a:schemeClr val="accent2"/>
                </a:solidFill>
              </a:rPr>
              <a:t>II. kvadrant</a:t>
            </a:r>
          </a:p>
          <a:p>
            <a:pPr marL="457200" indent="-457200">
              <a:spcBef>
                <a:spcPct val="50000"/>
              </a:spcBef>
            </a:pPr>
            <a:r>
              <a:rPr lang="sk-SK" sz="2400" b="1">
                <a:solidFill>
                  <a:schemeClr val="accent2"/>
                </a:solidFill>
              </a:rPr>
              <a:t>(90</a:t>
            </a:r>
            <a:r>
              <a:rPr lang="sk-SK" sz="2400" b="1">
                <a:solidFill>
                  <a:schemeClr val="accent2"/>
                </a:solidFill>
                <a:sym typeface="Symbol" pitchFamily="18" charset="2"/>
              </a:rPr>
              <a:t></a:t>
            </a:r>
            <a:r>
              <a:rPr lang="sk-SK" sz="2400" b="1">
                <a:solidFill>
                  <a:schemeClr val="accent2"/>
                </a:solidFill>
              </a:rPr>
              <a:t>;180</a:t>
            </a:r>
            <a:r>
              <a:rPr lang="sk-SK" sz="2400" b="1">
                <a:solidFill>
                  <a:schemeClr val="accent2"/>
                </a:solidFill>
                <a:sym typeface="Symbol" pitchFamily="18" charset="2"/>
              </a:rPr>
              <a:t></a:t>
            </a:r>
            <a:r>
              <a:rPr lang="sk-SK" sz="2400" b="1">
                <a:solidFill>
                  <a:schemeClr val="accent2"/>
                </a:solidFill>
              </a:rPr>
              <a:t>) = (</a:t>
            </a:r>
            <a:r>
              <a:rPr lang="sk-SK" sz="2400" b="1">
                <a:solidFill>
                  <a:schemeClr val="accent2"/>
                </a:solidFill>
                <a:sym typeface="Symbol" pitchFamily="18" charset="2"/>
              </a:rPr>
              <a:t>/2</a:t>
            </a:r>
            <a:r>
              <a:rPr lang="sk-SK" sz="2400" b="1">
                <a:solidFill>
                  <a:schemeClr val="accent2"/>
                </a:solidFill>
              </a:rPr>
              <a:t>;</a:t>
            </a:r>
            <a:r>
              <a:rPr lang="sk-SK" sz="2400" b="1">
                <a:solidFill>
                  <a:schemeClr val="accent2"/>
                </a:solidFill>
                <a:sym typeface="Symbol" pitchFamily="18" charset="2"/>
              </a:rPr>
              <a:t>)</a:t>
            </a:r>
            <a:endParaRPr lang="en-US" sz="2400" b="1">
              <a:solidFill>
                <a:schemeClr val="accent2"/>
              </a:solidFill>
              <a:sym typeface="Symbol" pitchFamily="18" charset="2"/>
            </a:endParaRPr>
          </a:p>
        </p:txBody>
      </p:sp>
      <p:sp>
        <p:nvSpPr>
          <p:cNvPr id="31790" name="Text Box 46"/>
          <p:cNvSpPr txBox="1">
            <a:spLocks noChangeArrowheads="1"/>
          </p:cNvSpPr>
          <p:nvPr/>
        </p:nvSpPr>
        <p:spPr bwMode="auto">
          <a:xfrm>
            <a:off x="323850" y="5087938"/>
            <a:ext cx="3240088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sk-SK" sz="2400" b="1">
                <a:solidFill>
                  <a:schemeClr val="folHlink"/>
                </a:solidFill>
              </a:rPr>
              <a:t>III. kvadrant</a:t>
            </a:r>
          </a:p>
          <a:p>
            <a:pPr marL="457200" indent="-457200">
              <a:spcBef>
                <a:spcPct val="50000"/>
              </a:spcBef>
            </a:pPr>
            <a:r>
              <a:rPr lang="sk-SK" sz="2400" b="1">
                <a:solidFill>
                  <a:schemeClr val="folHlink"/>
                </a:solidFill>
              </a:rPr>
              <a:t>(180</a:t>
            </a:r>
            <a:r>
              <a:rPr lang="sk-SK" sz="2400" b="1">
                <a:solidFill>
                  <a:schemeClr val="folHlink"/>
                </a:solidFill>
                <a:sym typeface="Symbol" pitchFamily="18" charset="2"/>
              </a:rPr>
              <a:t></a:t>
            </a:r>
            <a:r>
              <a:rPr lang="sk-SK" sz="2400" b="1">
                <a:solidFill>
                  <a:schemeClr val="folHlink"/>
                </a:solidFill>
              </a:rPr>
              <a:t>;270</a:t>
            </a:r>
            <a:r>
              <a:rPr lang="sk-SK" sz="2400" b="1">
                <a:solidFill>
                  <a:schemeClr val="folHlink"/>
                </a:solidFill>
                <a:sym typeface="Symbol" pitchFamily="18" charset="2"/>
              </a:rPr>
              <a:t></a:t>
            </a:r>
            <a:r>
              <a:rPr lang="sk-SK" sz="2400" b="1">
                <a:solidFill>
                  <a:schemeClr val="folHlink"/>
                </a:solidFill>
              </a:rPr>
              <a:t>) = (</a:t>
            </a:r>
            <a:r>
              <a:rPr lang="sk-SK" sz="2400" b="1">
                <a:solidFill>
                  <a:schemeClr val="folHlink"/>
                </a:solidFill>
                <a:sym typeface="Symbol" pitchFamily="18" charset="2"/>
              </a:rPr>
              <a:t></a:t>
            </a:r>
            <a:r>
              <a:rPr lang="sk-SK" sz="2400" b="1">
                <a:solidFill>
                  <a:schemeClr val="folHlink"/>
                </a:solidFill>
              </a:rPr>
              <a:t>;3</a:t>
            </a:r>
            <a:r>
              <a:rPr lang="sk-SK" sz="2400" b="1">
                <a:solidFill>
                  <a:schemeClr val="folHlink"/>
                </a:solidFill>
                <a:sym typeface="Symbol" pitchFamily="18" charset="2"/>
              </a:rPr>
              <a:t>/2)</a:t>
            </a:r>
            <a:endParaRPr lang="en-US" sz="2400" b="1">
              <a:solidFill>
                <a:schemeClr val="folHlink"/>
              </a:solidFill>
              <a:sym typeface="Symbol" pitchFamily="18" charset="2"/>
            </a:endParaRPr>
          </a:p>
        </p:txBody>
      </p:sp>
      <p:sp>
        <p:nvSpPr>
          <p:cNvPr id="31791" name="Text Box 47"/>
          <p:cNvSpPr txBox="1">
            <a:spLocks noChangeArrowheads="1"/>
          </p:cNvSpPr>
          <p:nvPr/>
        </p:nvSpPr>
        <p:spPr bwMode="auto">
          <a:xfrm>
            <a:off x="5795963" y="5157788"/>
            <a:ext cx="3455987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sk-SK" sz="2400" b="1" dirty="0">
                <a:solidFill>
                  <a:srgbClr val="0066FF"/>
                </a:solidFill>
              </a:rPr>
              <a:t>IV. kvadrant</a:t>
            </a:r>
          </a:p>
          <a:p>
            <a:pPr marL="457200" indent="-457200">
              <a:spcBef>
                <a:spcPct val="50000"/>
              </a:spcBef>
            </a:pPr>
            <a:r>
              <a:rPr lang="sk-SK" sz="2400" b="1" dirty="0">
                <a:solidFill>
                  <a:srgbClr val="0066FF"/>
                </a:solidFill>
              </a:rPr>
              <a:t>(270</a:t>
            </a:r>
            <a:r>
              <a:rPr lang="sk-SK" sz="2400" b="1" dirty="0">
                <a:solidFill>
                  <a:srgbClr val="0066FF"/>
                </a:solidFill>
                <a:sym typeface="Symbol" pitchFamily="18" charset="2"/>
              </a:rPr>
              <a:t></a:t>
            </a:r>
            <a:r>
              <a:rPr lang="sk-SK" sz="2400" b="1" dirty="0">
                <a:solidFill>
                  <a:srgbClr val="0066FF"/>
                </a:solidFill>
              </a:rPr>
              <a:t>;360</a:t>
            </a:r>
            <a:r>
              <a:rPr lang="sk-SK" sz="2400" b="1" dirty="0">
                <a:solidFill>
                  <a:srgbClr val="0066FF"/>
                </a:solidFill>
                <a:sym typeface="Symbol" pitchFamily="18" charset="2"/>
              </a:rPr>
              <a:t></a:t>
            </a:r>
            <a:r>
              <a:rPr lang="sk-SK" sz="2400" b="1" dirty="0">
                <a:solidFill>
                  <a:srgbClr val="0066FF"/>
                </a:solidFill>
              </a:rPr>
              <a:t>) = (3</a:t>
            </a:r>
            <a:r>
              <a:rPr lang="sk-SK" sz="2400" b="1" dirty="0">
                <a:solidFill>
                  <a:srgbClr val="0066FF"/>
                </a:solidFill>
                <a:sym typeface="Symbol" pitchFamily="18" charset="2"/>
              </a:rPr>
              <a:t>/2;2)</a:t>
            </a:r>
            <a:endParaRPr lang="en-US" sz="2400" b="1" dirty="0">
              <a:solidFill>
                <a:srgbClr val="0066FF"/>
              </a:solidFill>
              <a:sym typeface="Symbol" pitchFamily="18" charset="2"/>
            </a:endParaRPr>
          </a:p>
        </p:txBody>
      </p:sp>
      <p:sp>
        <p:nvSpPr>
          <p:cNvPr id="31802" name="Line 58"/>
          <p:cNvSpPr>
            <a:spLocks noChangeShapeType="1"/>
          </p:cNvSpPr>
          <p:nvPr/>
        </p:nvSpPr>
        <p:spPr bwMode="auto">
          <a:xfrm rot="19500000">
            <a:off x="4443413" y="3706813"/>
            <a:ext cx="1512887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31804" name="Line 60"/>
          <p:cNvSpPr>
            <a:spLocks noChangeShapeType="1"/>
          </p:cNvSpPr>
          <p:nvPr/>
        </p:nvSpPr>
        <p:spPr bwMode="auto">
          <a:xfrm rot="600000">
            <a:off x="4933950" y="3886200"/>
            <a:ext cx="61913" cy="84138"/>
          </a:xfrm>
          <a:prstGeom prst="line">
            <a:avLst/>
          </a:prstGeom>
          <a:noFill/>
          <a:ln w="22225">
            <a:solidFill>
              <a:schemeClr val="hlink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31805" name="Line 61"/>
          <p:cNvSpPr>
            <a:spLocks noChangeShapeType="1"/>
          </p:cNvSpPr>
          <p:nvPr/>
        </p:nvSpPr>
        <p:spPr bwMode="auto">
          <a:xfrm rot="4800000">
            <a:off x="3707606" y="3436144"/>
            <a:ext cx="147478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31807" name="Line 63"/>
          <p:cNvSpPr>
            <a:spLocks noChangeShapeType="1"/>
          </p:cNvSpPr>
          <p:nvPr/>
        </p:nvSpPr>
        <p:spPr bwMode="auto">
          <a:xfrm rot="18000000">
            <a:off x="4516437" y="3706813"/>
            <a:ext cx="61913" cy="84138"/>
          </a:xfrm>
          <a:prstGeom prst="line">
            <a:avLst/>
          </a:prstGeom>
          <a:noFill/>
          <a:ln w="22225">
            <a:solidFill>
              <a:schemeClr val="accent2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31808" name="Rectangle 64"/>
          <p:cNvSpPr>
            <a:spLocks noChangeArrowheads="1"/>
          </p:cNvSpPr>
          <p:nvPr/>
        </p:nvSpPr>
        <p:spPr bwMode="auto">
          <a:xfrm rot="4800000">
            <a:off x="3914776" y="3573462"/>
            <a:ext cx="647700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1812" name="Oval 68"/>
          <p:cNvSpPr>
            <a:spLocks noChangeAspect="1" noChangeArrowheads="1"/>
          </p:cNvSpPr>
          <p:nvPr/>
        </p:nvSpPr>
        <p:spPr bwMode="auto">
          <a:xfrm>
            <a:off x="4246563" y="3824288"/>
            <a:ext cx="647700" cy="647700"/>
          </a:xfrm>
          <a:prstGeom prst="ellips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k-SK"/>
          </a:p>
        </p:txBody>
      </p:sp>
      <p:sp>
        <p:nvSpPr>
          <p:cNvPr id="31814" name="Rectangle 70"/>
          <p:cNvSpPr>
            <a:spLocks noChangeArrowheads="1"/>
          </p:cNvSpPr>
          <p:nvPr/>
        </p:nvSpPr>
        <p:spPr bwMode="auto">
          <a:xfrm rot="18000000">
            <a:off x="4371181" y="4366419"/>
            <a:ext cx="504825" cy="5032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1810" name="Line 66"/>
          <p:cNvSpPr>
            <a:spLocks noChangeShapeType="1"/>
          </p:cNvSpPr>
          <p:nvPr/>
        </p:nvSpPr>
        <p:spPr bwMode="auto">
          <a:xfrm rot="18000000" flipV="1">
            <a:off x="3472656" y="4795044"/>
            <a:ext cx="1474788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31813" name="Rectangle 69"/>
          <p:cNvSpPr>
            <a:spLocks noChangeArrowheads="1"/>
          </p:cNvSpPr>
          <p:nvPr/>
        </p:nvSpPr>
        <p:spPr bwMode="auto">
          <a:xfrm>
            <a:off x="4579938" y="4149725"/>
            <a:ext cx="504825" cy="5032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1815" name="Line 71"/>
          <p:cNvSpPr>
            <a:spLocks noChangeShapeType="1"/>
          </p:cNvSpPr>
          <p:nvPr/>
        </p:nvSpPr>
        <p:spPr bwMode="auto">
          <a:xfrm rot="180000" flipH="1" flipV="1">
            <a:off x="4335463" y="4375150"/>
            <a:ext cx="71437" cy="60325"/>
          </a:xfrm>
          <a:prstGeom prst="line">
            <a:avLst/>
          </a:prstGeom>
          <a:noFill/>
          <a:ln w="22225">
            <a:solidFill>
              <a:schemeClr val="folHlink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31816" name="Oval 72"/>
          <p:cNvSpPr>
            <a:spLocks noChangeAspect="1" noChangeArrowheads="1"/>
          </p:cNvSpPr>
          <p:nvPr/>
        </p:nvSpPr>
        <p:spPr bwMode="auto">
          <a:xfrm>
            <a:off x="4300538" y="3868738"/>
            <a:ext cx="539750" cy="539750"/>
          </a:xfrm>
          <a:prstGeom prst="ellips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k-SK"/>
          </a:p>
        </p:txBody>
      </p:sp>
      <p:sp>
        <p:nvSpPr>
          <p:cNvPr id="31820" name="AutoShape 76"/>
          <p:cNvSpPr>
            <a:spLocks noChangeArrowheads="1"/>
          </p:cNvSpPr>
          <p:nvPr/>
        </p:nvSpPr>
        <p:spPr bwMode="auto">
          <a:xfrm rot="1234257" flipH="1">
            <a:off x="4659313" y="4079875"/>
            <a:ext cx="323850" cy="128588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grpSp>
        <p:nvGrpSpPr>
          <p:cNvPr id="31787" name="Group 43"/>
          <p:cNvGrpSpPr>
            <a:grpSpLocks/>
          </p:cNvGrpSpPr>
          <p:nvPr/>
        </p:nvGrpSpPr>
        <p:grpSpPr bwMode="auto">
          <a:xfrm>
            <a:off x="2700338" y="1981200"/>
            <a:ext cx="4392612" cy="4400550"/>
            <a:chOff x="929" y="1157"/>
            <a:chExt cx="2767" cy="2772"/>
          </a:xfrm>
        </p:grpSpPr>
        <p:sp>
          <p:nvSpPr>
            <p:cNvPr id="31756" name="Line 12"/>
            <p:cNvSpPr>
              <a:spLocks noChangeShapeType="1"/>
            </p:cNvSpPr>
            <p:nvPr/>
          </p:nvSpPr>
          <p:spPr bwMode="auto">
            <a:xfrm flipH="1">
              <a:off x="929" y="2518"/>
              <a:ext cx="26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31758" name="Oval 14"/>
            <p:cNvSpPr>
              <a:spLocks noChangeAspect="1" noChangeArrowheads="1"/>
            </p:cNvSpPr>
            <p:nvPr/>
          </p:nvSpPr>
          <p:spPr bwMode="auto">
            <a:xfrm>
              <a:off x="1201" y="1589"/>
              <a:ext cx="1882" cy="1882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sk-SK" sz="2400">
                <a:latin typeface="Comic Sans MS" pitchFamily="66" charset="0"/>
              </a:endParaRPr>
            </a:p>
          </p:txBody>
        </p:sp>
        <p:sp>
          <p:nvSpPr>
            <p:cNvPr id="31759" name="Line 15"/>
            <p:cNvSpPr>
              <a:spLocks noChangeShapeType="1"/>
            </p:cNvSpPr>
            <p:nvPr/>
          </p:nvSpPr>
          <p:spPr bwMode="auto">
            <a:xfrm>
              <a:off x="2109" y="1162"/>
              <a:ext cx="0" cy="27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31760" name="Text Box 16"/>
            <p:cNvSpPr txBox="1">
              <a:spLocks noChangeArrowheads="1"/>
            </p:cNvSpPr>
            <p:nvPr/>
          </p:nvSpPr>
          <p:spPr bwMode="auto">
            <a:xfrm>
              <a:off x="3470" y="2473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k-SK"/>
                <a:t>x</a:t>
              </a:r>
              <a:endParaRPr lang="en-US"/>
            </a:p>
          </p:txBody>
        </p:sp>
        <p:sp>
          <p:nvSpPr>
            <p:cNvPr id="31764" name="Text Box 20"/>
            <p:cNvSpPr txBox="1">
              <a:spLocks noChangeArrowheads="1"/>
            </p:cNvSpPr>
            <p:nvPr/>
          </p:nvSpPr>
          <p:spPr bwMode="auto">
            <a:xfrm>
              <a:off x="2063" y="1157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k-SK"/>
                <a:t>y</a:t>
              </a:r>
              <a:endParaRPr lang="en-US"/>
            </a:p>
          </p:txBody>
        </p:sp>
      </p:grpSp>
      <p:sp>
        <p:nvSpPr>
          <p:cNvPr id="31817" name="Line 73"/>
          <p:cNvSpPr>
            <a:spLocks noChangeShapeType="1"/>
          </p:cNvSpPr>
          <p:nvPr/>
        </p:nvSpPr>
        <p:spPr bwMode="auto">
          <a:xfrm rot="1200000">
            <a:off x="4533900" y="4400550"/>
            <a:ext cx="1512888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31818" name="AutoShape 74"/>
          <p:cNvSpPr>
            <a:spLocks noChangeArrowheads="1"/>
          </p:cNvSpPr>
          <p:nvPr/>
        </p:nvSpPr>
        <p:spPr bwMode="auto">
          <a:xfrm>
            <a:off x="5954713" y="4605338"/>
            <a:ext cx="144462" cy="144462"/>
          </a:xfrm>
          <a:prstGeom prst="flowChartConnector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sk-SK" sz="2400">
              <a:solidFill>
                <a:srgbClr val="6666FF"/>
              </a:solidFill>
              <a:latin typeface="Comic Sans MS" pitchFamily="66" charset="0"/>
            </a:endParaRPr>
          </a:p>
        </p:txBody>
      </p:sp>
      <p:sp>
        <p:nvSpPr>
          <p:cNvPr id="31763" name="AutoShape 19"/>
          <p:cNvSpPr>
            <a:spLocks noChangeArrowheads="1"/>
          </p:cNvSpPr>
          <p:nvPr/>
        </p:nvSpPr>
        <p:spPr bwMode="auto">
          <a:xfrm>
            <a:off x="6046788" y="4070350"/>
            <a:ext cx="144462" cy="144463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sk-SK" sz="2400">
              <a:solidFill>
                <a:srgbClr val="6666FF"/>
              </a:solidFill>
              <a:latin typeface="Comic Sans MS" pitchFamily="66" charset="0"/>
            </a:endParaRPr>
          </a:p>
        </p:txBody>
      </p:sp>
      <p:sp>
        <p:nvSpPr>
          <p:cNvPr id="31793" name="AutoShape 49"/>
          <p:cNvSpPr>
            <a:spLocks noChangeArrowheads="1"/>
          </p:cNvSpPr>
          <p:nvPr/>
        </p:nvSpPr>
        <p:spPr bwMode="auto">
          <a:xfrm>
            <a:off x="5757863" y="3201988"/>
            <a:ext cx="144462" cy="144462"/>
          </a:xfrm>
          <a:prstGeom prst="flowChartConnector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sk-SK" sz="2400">
              <a:solidFill>
                <a:srgbClr val="6666FF"/>
              </a:solidFill>
              <a:latin typeface="Comic Sans MS" pitchFamily="66" charset="0"/>
            </a:endParaRPr>
          </a:p>
        </p:txBody>
      </p:sp>
      <p:sp>
        <p:nvSpPr>
          <p:cNvPr id="31766" name="AutoShape 22"/>
          <p:cNvSpPr>
            <a:spLocks noChangeArrowheads="1"/>
          </p:cNvSpPr>
          <p:nvPr/>
        </p:nvSpPr>
        <p:spPr bwMode="auto">
          <a:xfrm>
            <a:off x="4500563" y="2593975"/>
            <a:ext cx="144462" cy="144463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sk-SK" sz="2400">
              <a:solidFill>
                <a:srgbClr val="6666FF"/>
              </a:solidFill>
              <a:latin typeface="Comic Sans MS" pitchFamily="66" charset="0"/>
            </a:endParaRPr>
          </a:p>
        </p:txBody>
      </p:sp>
      <p:sp>
        <p:nvSpPr>
          <p:cNvPr id="31809" name="AutoShape 65"/>
          <p:cNvSpPr>
            <a:spLocks noChangeArrowheads="1"/>
          </p:cNvSpPr>
          <p:nvPr/>
        </p:nvSpPr>
        <p:spPr bwMode="auto">
          <a:xfrm>
            <a:off x="4246563" y="2625725"/>
            <a:ext cx="144462" cy="144463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sk-SK" sz="2400">
              <a:solidFill>
                <a:srgbClr val="6666FF"/>
              </a:solidFill>
              <a:latin typeface="Comic Sans MS" pitchFamily="66" charset="0"/>
            </a:endParaRPr>
          </a:p>
        </p:txBody>
      </p:sp>
      <p:sp>
        <p:nvSpPr>
          <p:cNvPr id="31774" name="AutoShape 30"/>
          <p:cNvSpPr>
            <a:spLocks noChangeArrowheads="1"/>
          </p:cNvSpPr>
          <p:nvPr/>
        </p:nvSpPr>
        <p:spPr bwMode="auto">
          <a:xfrm>
            <a:off x="3060700" y="4070350"/>
            <a:ext cx="144463" cy="144463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sk-SK" sz="2400">
              <a:solidFill>
                <a:srgbClr val="6666FF"/>
              </a:solidFill>
              <a:latin typeface="Comic Sans MS" pitchFamily="66" charset="0"/>
            </a:endParaRPr>
          </a:p>
        </p:txBody>
      </p:sp>
      <p:sp>
        <p:nvSpPr>
          <p:cNvPr id="31811" name="AutoShape 67"/>
          <p:cNvSpPr>
            <a:spLocks noChangeArrowheads="1"/>
          </p:cNvSpPr>
          <p:nvPr/>
        </p:nvSpPr>
        <p:spPr bwMode="auto">
          <a:xfrm>
            <a:off x="3760788" y="5373688"/>
            <a:ext cx="144462" cy="144462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sk-SK" sz="2400">
              <a:solidFill>
                <a:srgbClr val="6666FF"/>
              </a:solidFill>
              <a:latin typeface="Comic Sans MS" pitchFamily="66" charset="0"/>
            </a:endParaRPr>
          </a:p>
        </p:txBody>
      </p:sp>
      <p:sp>
        <p:nvSpPr>
          <p:cNvPr id="31780" name="AutoShape 36"/>
          <p:cNvSpPr>
            <a:spLocks noChangeArrowheads="1"/>
          </p:cNvSpPr>
          <p:nvPr/>
        </p:nvSpPr>
        <p:spPr bwMode="auto">
          <a:xfrm>
            <a:off x="4500563" y="5581650"/>
            <a:ext cx="144462" cy="144463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sk-SK" sz="2400">
              <a:solidFill>
                <a:srgbClr val="6666FF"/>
              </a:solidFill>
              <a:latin typeface="Comic Sans MS" pitchFamily="66" charset="0"/>
            </a:endParaRPr>
          </a:p>
        </p:txBody>
      </p:sp>
      <p:sp>
        <p:nvSpPr>
          <p:cNvPr id="31821" name="Line 77"/>
          <p:cNvSpPr>
            <a:spLocks noChangeShapeType="1"/>
          </p:cNvSpPr>
          <p:nvPr/>
        </p:nvSpPr>
        <p:spPr bwMode="auto">
          <a:xfrm rot="20520000" flipH="1">
            <a:off x="4752975" y="4221163"/>
            <a:ext cx="92075" cy="82550"/>
          </a:xfrm>
          <a:prstGeom prst="line">
            <a:avLst/>
          </a:prstGeom>
          <a:noFill/>
          <a:ln w="22225">
            <a:solidFill>
              <a:srgbClr val="0066FF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sk-SK"/>
          </a:p>
        </p:txBody>
      </p:sp>
      <p:pic>
        <p:nvPicPr>
          <p:cNvPr id="45" name="Obrázok 44"/>
          <p:cNvPicPr/>
          <p:nvPr/>
        </p:nvPicPr>
        <p:blipFill rotWithShape="1">
          <a:blip r:embed="rId2"/>
          <a:srcRect l="4960" t="17056" r="81981" b="59598"/>
          <a:stretch/>
        </p:blipFill>
        <p:spPr bwMode="auto">
          <a:xfrm>
            <a:off x="8604448" y="8930"/>
            <a:ext cx="535940" cy="5397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1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1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31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3000"/>
                                        <p:tgtEl>
                                          <p:spTgt spid="31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1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1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3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1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6" dur="500"/>
                                        <p:tgtEl>
                                          <p:spTgt spid="31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3000"/>
                                        <p:tgtEl>
                                          <p:spTgt spid="31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1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1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1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500"/>
                                        <p:tgtEl>
                                          <p:spTgt spid="31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31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5" dur="500"/>
                                        <p:tgtEl>
                                          <p:spTgt spid="31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3000"/>
                                        <p:tgtEl>
                                          <p:spTgt spid="31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0"/>
                            </p:stCondLst>
                            <p:childTnLst>
                              <p:par>
                                <p:cTn id="10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31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1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1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31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0" dur="500"/>
                                        <p:tgtEl>
                                          <p:spTgt spid="31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4500"/>
                            </p:stCondLst>
                            <p:childTnLst>
                              <p:par>
                                <p:cTn id="1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3000"/>
                                        <p:tgtEl>
                                          <p:spTgt spid="31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7500"/>
                            </p:stCondLst>
                            <p:childTnLst>
                              <p:par>
                                <p:cTn id="1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31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8000"/>
                            </p:stCondLst>
                            <p:childTnLst>
                              <p:par>
                                <p:cTn id="1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31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99" grpId="0" animBg="1"/>
      <p:bldP spid="31806" grpId="0" animBg="1"/>
      <p:bldP spid="31749" grpId="0"/>
      <p:bldP spid="31762" grpId="0"/>
      <p:bldP spid="31773" grpId="0"/>
      <p:bldP spid="31779" grpId="0"/>
      <p:bldP spid="31784" grpId="0"/>
      <p:bldP spid="31785" grpId="0" animBg="1"/>
      <p:bldP spid="31786" grpId="0"/>
      <p:bldP spid="31788" grpId="0"/>
      <p:bldP spid="31790" grpId="0"/>
      <p:bldP spid="31791" grpId="0"/>
      <p:bldP spid="31802" grpId="0" animBg="1"/>
      <p:bldP spid="31804" grpId="0" animBg="1"/>
      <p:bldP spid="31805" grpId="0" animBg="1"/>
      <p:bldP spid="31807" grpId="0" animBg="1"/>
      <p:bldP spid="31812" grpId="0" animBg="1"/>
      <p:bldP spid="31810" grpId="0" animBg="1"/>
      <p:bldP spid="31815" grpId="0" animBg="1"/>
      <p:bldP spid="31816" grpId="0" animBg="1"/>
      <p:bldP spid="31817" grpId="0" animBg="1"/>
      <p:bldP spid="31818" grpId="0" animBg="1" autoUpdateAnimBg="0"/>
      <p:bldP spid="31763" grpId="0" animBg="1" autoUpdateAnimBg="0"/>
      <p:bldP spid="31793" grpId="0" animBg="1" autoUpdateAnimBg="0"/>
      <p:bldP spid="31766" grpId="0" animBg="1" autoUpdateAnimBg="0"/>
      <p:bldP spid="31809" grpId="0" animBg="1" autoUpdateAnimBg="0"/>
      <p:bldP spid="31774" grpId="0" animBg="1" autoUpdateAnimBg="0"/>
      <p:bldP spid="31811" grpId="0" animBg="1" autoUpdateAnimBg="0"/>
      <p:bldP spid="31780" grpId="0" animBg="1" autoUpdateAnimBg="0"/>
      <p:bldP spid="318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58824" y="-27384"/>
            <a:ext cx="8229600" cy="1083508"/>
          </a:xfrm>
          <a:solidFill>
            <a:srgbClr val="DDDDDD"/>
          </a:solidFill>
        </p:spPr>
        <p:txBody>
          <a:bodyPr/>
          <a:lstStyle/>
          <a:p>
            <a:r>
              <a:rPr lang="sk-SK" b="1" dirty="0" smtClean="0"/>
              <a:t>ÚLOHY 1:</a:t>
            </a:r>
            <a:endParaRPr lang="sk-SK" dirty="0"/>
          </a:p>
        </p:txBody>
      </p:sp>
      <p:pic>
        <p:nvPicPr>
          <p:cNvPr id="4" name="Obrázok 3"/>
          <p:cNvPicPr/>
          <p:nvPr/>
        </p:nvPicPr>
        <p:blipFill rotWithShape="1">
          <a:blip r:embed="rId2"/>
          <a:srcRect l="4960" t="17056" r="81981" b="59598"/>
          <a:stretch/>
        </p:blipFill>
        <p:spPr bwMode="auto">
          <a:xfrm>
            <a:off x="8604448" y="8930"/>
            <a:ext cx="535940" cy="5397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 Box 54"/>
          <p:cNvSpPr txBox="1">
            <a:spLocks noChangeArrowheads="1"/>
          </p:cNvSpPr>
          <p:nvPr/>
        </p:nvSpPr>
        <p:spPr bwMode="auto">
          <a:xfrm>
            <a:off x="683568" y="2931906"/>
            <a:ext cx="12961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 dirty="0" smtClean="0">
                <a:solidFill>
                  <a:srgbClr val="008080"/>
                </a:solidFill>
                <a:sym typeface="Symbol" pitchFamily="18" charset="2"/>
              </a:rPr>
              <a:t>120</a:t>
            </a:r>
            <a:r>
              <a:rPr lang="sk-SK" sz="2800" b="1" dirty="0">
                <a:solidFill>
                  <a:srgbClr val="008080"/>
                </a:solidFill>
                <a:sym typeface="Symbol" pitchFamily="18" charset="2"/>
              </a:rPr>
              <a:t> </a:t>
            </a:r>
            <a:r>
              <a:rPr lang="sk-SK" sz="2800" b="1" dirty="0">
                <a:sym typeface="Symbol" pitchFamily="18" charset="2"/>
              </a:rPr>
              <a:t>=</a:t>
            </a:r>
            <a:r>
              <a:rPr lang="sk-SK" sz="2800" b="1" dirty="0">
                <a:solidFill>
                  <a:srgbClr val="008080"/>
                </a:solidFill>
                <a:sym typeface="Symbol" pitchFamily="18" charset="2"/>
              </a:rPr>
              <a:t>  </a:t>
            </a:r>
            <a:endParaRPr lang="en-US" sz="2800" b="1" dirty="0">
              <a:sym typeface="Symbol" pitchFamily="18" charset="2"/>
            </a:endParaRPr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0" y="1308409"/>
            <a:ext cx="4211960" cy="14465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200" b="1" dirty="0" smtClean="0"/>
              <a:t>Vyjadrite veľkosť </a:t>
            </a:r>
            <a:r>
              <a:rPr lang="sk-SK" sz="2200" b="1" dirty="0"/>
              <a:t>uhla </a:t>
            </a:r>
            <a:r>
              <a:rPr lang="sk-SK" sz="2200" b="1" dirty="0" smtClean="0"/>
              <a:t> </a:t>
            </a:r>
            <a:r>
              <a:rPr lang="sk-SK" sz="2200" b="1" dirty="0" smtClean="0"/>
              <a:t>           v </a:t>
            </a:r>
            <a:r>
              <a:rPr lang="sk-SK" sz="2200" b="1" dirty="0" smtClean="0"/>
              <a:t>radiánoch a určte kvadrant, v ktorom  zobrazíme jeho koncové rameno:</a:t>
            </a:r>
            <a:endParaRPr lang="en-US" sz="2200" b="1" dirty="0">
              <a:sym typeface="Symbol" pitchFamily="18" charset="2"/>
            </a:endParaRPr>
          </a:p>
        </p:txBody>
      </p:sp>
      <p:sp>
        <p:nvSpPr>
          <p:cNvPr id="7" name="Text Box 63"/>
          <p:cNvSpPr txBox="1">
            <a:spLocks noChangeArrowheads="1"/>
          </p:cNvSpPr>
          <p:nvPr/>
        </p:nvSpPr>
        <p:spPr bwMode="auto">
          <a:xfrm>
            <a:off x="1979712" y="2823906"/>
            <a:ext cx="23762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 dirty="0" smtClean="0">
                <a:solidFill>
                  <a:schemeClr val="accent2">
                    <a:lumMod val="50000"/>
                  </a:schemeClr>
                </a:solidFill>
                <a:sym typeface="Symbol" pitchFamily="18" charset="2"/>
              </a:rPr>
              <a:t>2</a:t>
            </a:r>
            <a:r>
              <a:rPr lang="sk-SK" sz="3600" b="1" dirty="0" smtClean="0">
                <a:solidFill>
                  <a:schemeClr val="accent2">
                    <a:lumMod val="50000"/>
                  </a:schemeClr>
                </a:solidFill>
                <a:sym typeface="Symbol" pitchFamily="18" charset="2"/>
              </a:rPr>
              <a:t></a:t>
            </a:r>
            <a:r>
              <a:rPr lang="sk-SK" sz="2800" b="1" dirty="0">
                <a:solidFill>
                  <a:schemeClr val="accent2">
                    <a:lumMod val="50000"/>
                  </a:schemeClr>
                </a:solidFill>
                <a:sym typeface="Symbol" pitchFamily="18" charset="2"/>
              </a:rPr>
              <a:t>/</a:t>
            </a:r>
            <a:r>
              <a:rPr lang="sk-SK" sz="2800" b="1" dirty="0" smtClean="0">
                <a:solidFill>
                  <a:schemeClr val="accent2">
                    <a:lumMod val="50000"/>
                  </a:schemeClr>
                </a:solidFill>
                <a:sym typeface="Symbol" pitchFamily="18" charset="2"/>
              </a:rPr>
              <a:t>3    </a:t>
            </a:r>
            <a:r>
              <a:rPr lang="sk-SK" sz="2800" b="1" dirty="0" smtClean="0">
                <a:sym typeface="Symbol" pitchFamily="18" charset="2"/>
              </a:rPr>
              <a:t>II. </a:t>
            </a:r>
            <a:r>
              <a:rPr lang="sk-SK" sz="2800" b="1" dirty="0" err="1">
                <a:sym typeface="Symbol" pitchFamily="18" charset="2"/>
              </a:rPr>
              <a:t>k</a:t>
            </a:r>
            <a:r>
              <a:rPr lang="sk-SK" sz="2800" b="1" dirty="0" err="1" smtClean="0">
                <a:sym typeface="Symbol" pitchFamily="18" charset="2"/>
              </a:rPr>
              <a:t>v</a:t>
            </a:r>
            <a:r>
              <a:rPr lang="sk-SK" sz="2400" b="1" dirty="0" smtClean="0">
                <a:sym typeface="Symbol" pitchFamily="18" charset="2"/>
              </a:rPr>
              <a:t>.   </a:t>
            </a:r>
            <a:endParaRPr lang="en-US" sz="2800" b="1" dirty="0">
              <a:sym typeface="Symbol" pitchFamily="18" charset="2"/>
            </a:endParaRPr>
          </a:p>
        </p:txBody>
      </p:sp>
      <p:sp>
        <p:nvSpPr>
          <p:cNvPr id="10" name="Text Box 54"/>
          <p:cNvSpPr txBox="1">
            <a:spLocks noChangeArrowheads="1"/>
          </p:cNvSpPr>
          <p:nvPr/>
        </p:nvSpPr>
        <p:spPr bwMode="auto">
          <a:xfrm>
            <a:off x="683568" y="4551906"/>
            <a:ext cx="12961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 dirty="0" smtClean="0">
                <a:solidFill>
                  <a:srgbClr val="008080"/>
                </a:solidFill>
                <a:sym typeface="Symbol" pitchFamily="18" charset="2"/>
              </a:rPr>
              <a:t>135 </a:t>
            </a:r>
            <a:r>
              <a:rPr lang="sk-SK" sz="2800" b="1" dirty="0">
                <a:sym typeface="Symbol" pitchFamily="18" charset="2"/>
              </a:rPr>
              <a:t>=</a:t>
            </a:r>
            <a:r>
              <a:rPr lang="sk-SK" sz="2800" b="1" dirty="0">
                <a:solidFill>
                  <a:srgbClr val="008080"/>
                </a:solidFill>
                <a:sym typeface="Symbol" pitchFamily="18" charset="2"/>
              </a:rPr>
              <a:t>  </a:t>
            </a:r>
            <a:endParaRPr lang="en-US" sz="2800" b="1" dirty="0">
              <a:sym typeface="Symbol" pitchFamily="18" charset="2"/>
            </a:endParaRPr>
          </a:p>
        </p:txBody>
      </p:sp>
      <p:sp>
        <p:nvSpPr>
          <p:cNvPr id="11" name="Text Box 63"/>
          <p:cNvSpPr txBox="1">
            <a:spLocks noChangeArrowheads="1"/>
          </p:cNvSpPr>
          <p:nvPr/>
        </p:nvSpPr>
        <p:spPr bwMode="auto">
          <a:xfrm>
            <a:off x="1979712" y="4443906"/>
            <a:ext cx="23042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 dirty="0" smtClean="0">
                <a:solidFill>
                  <a:schemeClr val="accent2">
                    <a:lumMod val="50000"/>
                  </a:schemeClr>
                </a:solidFill>
                <a:sym typeface="Symbol" pitchFamily="18" charset="2"/>
              </a:rPr>
              <a:t>3</a:t>
            </a:r>
            <a:r>
              <a:rPr lang="sk-SK" sz="3600" b="1" dirty="0" smtClean="0">
                <a:solidFill>
                  <a:schemeClr val="accent2">
                    <a:lumMod val="50000"/>
                  </a:schemeClr>
                </a:solidFill>
                <a:sym typeface="Symbol" pitchFamily="18" charset="2"/>
              </a:rPr>
              <a:t></a:t>
            </a:r>
            <a:r>
              <a:rPr lang="sk-SK" sz="2800" b="1" dirty="0" smtClean="0">
                <a:solidFill>
                  <a:schemeClr val="accent2">
                    <a:lumMod val="50000"/>
                  </a:schemeClr>
                </a:solidFill>
                <a:sym typeface="Symbol" pitchFamily="18" charset="2"/>
              </a:rPr>
              <a:t>/4    </a:t>
            </a:r>
            <a:r>
              <a:rPr lang="sk-SK" sz="2800" b="1" dirty="0" smtClean="0">
                <a:sym typeface="Symbol" pitchFamily="18" charset="2"/>
              </a:rPr>
              <a:t>II</a:t>
            </a:r>
            <a:r>
              <a:rPr lang="sk-SK" sz="2800" b="1" dirty="0">
                <a:sym typeface="Symbol" pitchFamily="18" charset="2"/>
              </a:rPr>
              <a:t>. </a:t>
            </a:r>
            <a:r>
              <a:rPr lang="sk-SK" sz="2800" b="1" dirty="0" err="1">
                <a:sym typeface="Symbol" pitchFamily="18" charset="2"/>
              </a:rPr>
              <a:t>kv</a:t>
            </a:r>
            <a:r>
              <a:rPr lang="sk-SK" sz="2800" b="1" dirty="0">
                <a:sym typeface="Symbol" pitchFamily="18" charset="2"/>
              </a:rPr>
              <a:t>.</a:t>
            </a:r>
            <a:r>
              <a:rPr lang="sk-SK" sz="2800" b="1" dirty="0" smtClean="0">
                <a:solidFill>
                  <a:schemeClr val="hlink"/>
                </a:solidFill>
                <a:sym typeface="Symbol" pitchFamily="18" charset="2"/>
              </a:rPr>
              <a:t> </a:t>
            </a:r>
            <a:endParaRPr lang="en-US" sz="2800" b="1" dirty="0">
              <a:sym typeface="Symbol" pitchFamily="18" charset="2"/>
            </a:endParaRPr>
          </a:p>
        </p:txBody>
      </p:sp>
      <p:sp>
        <p:nvSpPr>
          <p:cNvPr id="12" name="Text Box 54"/>
          <p:cNvSpPr txBox="1">
            <a:spLocks noChangeArrowheads="1"/>
          </p:cNvSpPr>
          <p:nvPr/>
        </p:nvSpPr>
        <p:spPr bwMode="auto">
          <a:xfrm>
            <a:off x="683568" y="3471906"/>
            <a:ext cx="12961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 dirty="0" smtClean="0">
                <a:solidFill>
                  <a:srgbClr val="008080"/>
                </a:solidFill>
                <a:sym typeface="Symbol" pitchFamily="18" charset="2"/>
              </a:rPr>
              <a:t>240</a:t>
            </a:r>
            <a:r>
              <a:rPr lang="sk-SK" sz="2800" b="1" dirty="0">
                <a:solidFill>
                  <a:srgbClr val="008080"/>
                </a:solidFill>
                <a:sym typeface="Symbol" pitchFamily="18" charset="2"/>
              </a:rPr>
              <a:t> </a:t>
            </a:r>
            <a:r>
              <a:rPr lang="sk-SK" sz="2800" b="1" dirty="0">
                <a:sym typeface="Symbol" pitchFamily="18" charset="2"/>
              </a:rPr>
              <a:t>=</a:t>
            </a:r>
            <a:r>
              <a:rPr lang="sk-SK" sz="2800" b="1" dirty="0">
                <a:solidFill>
                  <a:srgbClr val="008080"/>
                </a:solidFill>
                <a:sym typeface="Symbol" pitchFamily="18" charset="2"/>
              </a:rPr>
              <a:t>  </a:t>
            </a:r>
            <a:endParaRPr lang="en-US" sz="2800" b="1" dirty="0">
              <a:sym typeface="Symbol" pitchFamily="18" charset="2"/>
            </a:endParaRPr>
          </a:p>
        </p:txBody>
      </p:sp>
      <p:sp>
        <p:nvSpPr>
          <p:cNvPr id="13" name="Text Box 63"/>
          <p:cNvSpPr txBox="1">
            <a:spLocks noChangeArrowheads="1"/>
          </p:cNvSpPr>
          <p:nvPr/>
        </p:nvSpPr>
        <p:spPr bwMode="auto">
          <a:xfrm>
            <a:off x="1979712" y="3363906"/>
            <a:ext cx="23042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 dirty="0">
                <a:solidFill>
                  <a:schemeClr val="accent2">
                    <a:lumMod val="50000"/>
                  </a:schemeClr>
                </a:solidFill>
                <a:sym typeface="Symbol" pitchFamily="18" charset="2"/>
              </a:rPr>
              <a:t>4</a:t>
            </a:r>
            <a:r>
              <a:rPr lang="sk-SK" sz="3600" b="1" dirty="0" smtClean="0">
                <a:solidFill>
                  <a:schemeClr val="accent2">
                    <a:lumMod val="50000"/>
                  </a:schemeClr>
                </a:solidFill>
                <a:sym typeface="Symbol" pitchFamily="18" charset="2"/>
              </a:rPr>
              <a:t></a:t>
            </a:r>
            <a:r>
              <a:rPr lang="sk-SK" sz="2800" b="1" dirty="0">
                <a:solidFill>
                  <a:schemeClr val="accent2">
                    <a:lumMod val="50000"/>
                  </a:schemeClr>
                </a:solidFill>
                <a:sym typeface="Symbol" pitchFamily="18" charset="2"/>
              </a:rPr>
              <a:t>/</a:t>
            </a:r>
            <a:r>
              <a:rPr lang="sk-SK" sz="2800" b="1" dirty="0" smtClean="0">
                <a:solidFill>
                  <a:schemeClr val="accent2">
                    <a:lumMod val="50000"/>
                  </a:schemeClr>
                </a:solidFill>
                <a:sym typeface="Symbol" pitchFamily="18" charset="2"/>
              </a:rPr>
              <a:t>3   </a:t>
            </a:r>
            <a:r>
              <a:rPr lang="sk-SK" sz="2800" b="1" dirty="0" smtClean="0">
                <a:sym typeface="Symbol" pitchFamily="18" charset="2"/>
              </a:rPr>
              <a:t>III</a:t>
            </a:r>
            <a:r>
              <a:rPr lang="sk-SK" sz="2800" b="1" dirty="0">
                <a:sym typeface="Symbol" pitchFamily="18" charset="2"/>
              </a:rPr>
              <a:t>. </a:t>
            </a:r>
            <a:r>
              <a:rPr lang="sk-SK" sz="2800" b="1" dirty="0" err="1">
                <a:sym typeface="Symbol" pitchFamily="18" charset="2"/>
              </a:rPr>
              <a:t>kv</a:t>
            </a:r>
            <a:r>
              <a:rPr lang="sk-SK" sz="2800" b="1" dirty="0">
                <a:sym typeface="Symbol" pitchFamily="18" charset="2"/>
              </a:rPr>
              <a:t>.</a:t>
            </a:r>
            <a:r>
              <a:rPr lang="sk-SK" sz="2800" b="1" dirty="0" smtClean="0">
                <a:solidFill>
                  <a:schemeClr val="hlink"/>
                </a:solidFill>
                <a:sym typeface="Symbol" pitchFamily="18" charset="2"/>
              </a:rPr>
              <a:t> </a:t>
            </a:r>
            <a:endParaRPr lang="en-US" sz="2800" b="1" dirty="0">
              <a:sym typeface="Symbol" pitchFamily="18" charset="2"/>
            </a:endParaRPr>
          </a:p>
        </p:txBody>
      </p:sp>
      <p:sp>
        <p:nvSpPr>
          <p:cNvPr id="14" name="Text Box 54"/>
          <p:cNvSpPr txBox="1">
            <a:spLocks noChangeArrowheads="1"/>
          </p:cNvSpPr>
          <p:nvPr/>
        </p:nvSpPr>
        <p:spPr bwMode="auto">
          <a:xfrm>
            <a:off x="683568" y="4011906"/>
            <a:ext cx="12961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 dirty="0" smtClean="0">
                <a:solidFill>
                  <a:srgbClr val="008080"/>
                </a:solidFill>
                <a:sym typeface="Symbol" pitchFamily="18" charset="2"/>
              </a:rPr>
              <a:t>150</a:t>
            </a:r>
            <a:r>
              <a:rPr lang="sk-SK" sz="2800" b="1" dirty="0">
                <a:solidFill>
                  <a:srgbClr val="008080"/>
                </a:solidFill>
                <a:sym typeface="Symbol" pitchFamily="18" charset="2"/>
              </a:rPr>
              <a:t> </a:t>
            </a:r>
            <a:r>
              <a:rPr lang="sk-SK" sz="2800" b="1" dirty="0">
                <a:sym typeface="Symbol" pitchFamily="18" charset="2"/>
              </a:rPr>
              <a:t>=</a:t>
            </a:r>
            <a:r>
              <a:rPr lang="sk-SK" sz="2800" b="1" dirty="0">
                <a:solidFill>
                  <a:srgbClr val="008080"/>
                </a:solidFill>
                <a:sym typeface="Symbol" pitchFamily="18" charset="2"/>
              </a:rPr>
              <a:t>  </a:t>
            </a:r>
            <a:endParaRPr lang="en-US" sz="2800" b="1" dirty="0">
              <a:sym typeface="Symbol" pitchFamily="18" charset="2"/>
            </a:endParaRPr>
          </a:p>
        </p:txBody>
      </p:sp>
      <p:sp>
        <p:nvSpPr>
          <p:cNvPr id="15" name="Text Box 63"/>
          <p:cNvSpPr txBox="1">
            <a:spLocks noChangeArrowheads="1"/>
          </p:cNvSpPr>
          <p:nvPr/>
        </p:nvSpPr>
        <p:spPr bwMode="auto">
          <a:xfrm>
            <a:off x="1979712" y="3903906"/>
            <a:ext cx="23762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 dirty="0" smtClean="0">
                <a:solidFill>
                  <a:schemeClr val="accent2">
                    <a:lumMod val="50000"/>
                  </a:schemeClr>
                </a:solidFill>
                <a:sym typeface="Symbol" pitchFamily="18" charset="2"/>
              </a:rPr>
              <a:t>5</a:t>
            </a:r>
            <a:r>
              <a:rPr lang="sk-SK" sz="3600" b="1" dirty="0" smtClean="0">
                <a:solidFill>
                  <a:schemeClr val="accent2">
                    <a:lumMod val="50000"/>
                  </a:schemeClr>
                </a:solidFill>
                <a:sym typeface="Symbol" pitchFamily="18" charset="2"/>
              </a:rPr>
              <a:t></a:t>
            </a:r>
            <a:r>
              <a:rPr lang="sk-SK" sz="2800" b="1" dirty="0" smtClean="0">
                <a:solidFill>
                  <a:schemeClr val="accent2">
                    <a:lumMod val="50000"/>
                  </a:schemeClr>
                </a:solidFill>
                <a:sym typeface="Symbol" pitchFamily="18" charset="2"/>
              </a:rPr>
              <a:t>/6    </a:t>
            </a:r>
            <a:r>
              <a:rPr lang="sk-SK" sz="2800" b="1" dirty="0" smtClean="0">
                <a:sym typeface="Symbol" pitchFamily="18" charset="2"/>
              </a:rPr>
              <a:t>II</a:t>
            </a:r>
            <a:r>
              <a:rPr lang="sk-SK" sz="2800" b="1" dirty="0">
                <a:sym typeface="Symbol" pitchFamily="18" charset="2"/>
              </a:rPr>
              <a:t>. </a:t>
            </a:r>
            <a:r>
              <a:rPr lang="sk-SK" sz="2800" b="1" dirty="0" err="1">
                <a:sym typeface="Symbol" pitchFamily="18" charset="2"/>
              </a:rPr>
              <a:t>kv</a:t>
            </a:r>
            <a:r>
              <a:rPr lang="sk-SK" sz="2800" b="1" dirty="0">
                <a:sym typeface="Symbol" pitchFamily="18" charset="2"/>
              </a:rPr>
              <a:t>.</a:t>
            </a:r>
            <a:r>
              <a:rPr lang="sk-SK" sz="2800" b="1" dirty="0" smtClean="0">
                <a:solidFill>
                  <a:schemeClr val="hlink"/>
                </a:solidFill>
                <a:sym typeface="Symbol" pitchFamily="18" charset="2"/>
              </a:rPr>
              <a:t> </a:t>
            </a:r>
            <a:endParaRPr lang="en-US" sz="2800" b="1" dirty="0">
              <a:sym typeface="Symbol" pitchFamily="18" charset="2"/>
            </a:endParaRPr>
          </a:p>
        </p:txBody>
      </p:sp>
      <p:sp>
        <p:nvSpPr>
          <p:cNvPr id="16" name="Text Box 54"/>
          <p:cNvSpPr txBox="1">
            <a:spLocks noChangeArrowheads="1"/>
          </p:cNvSpPr>
          <p:nvPr/>
        </p:nvSpPr>
        <p:spPr bwMode="auto">
          <a:xfrm>
            <a:off x="683568" y="5091906"/>
            <a:ext cx="12961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 dirty="0" smtClean="0">
                <a:solidFill>
                  <a:srgbClr val="008080"/>
                </a:solidFill>
                <a:sym typeface="Symbol" pitchFamily="18" charset="2"/>
              </a:rPr>
              <a:t>315 </a:t>
            </a:r>
            <a:r>
              <a:rPr lang="sk-SK" sz="2800" b="1" dirty="0">
                <a:sym typeface="Symbol" pitchFamily="18" charset="2"/>
              </a:rPr>
              <a:t>=</a:t>
            </a:r>
            <a:r>
              <a:rPr lang="sk-SK" sz="2800" b="1" dirty="0">
                <a:solidFill>
                  <a:srgbClr val="008080"/>
                </a:solidFill>
                <a:sym typeface="Symbol" pitchFamily="18" charset="2"/>
              </a:rPr>
              <a:t>  </a:t>
            </a:r>
            <a:endParaRPr lang="en-US" sz="2800" b="1" dirty="0">
              <a:sym typeface="Symbol" pitchFamily="18" charset="2"/>
            </a:endParaRPr>
          </a:p>
        </p:txBody>
      </p:sp>
      <p:sp>
        <p:nvSpPr>
          <p:cNvPr id="17" name="Text Box 63"/>
          <p:cNvSpPr txBox="1">
            <a:spLocks noChangeArrowheads="1"/>
          </p:cNvSpPr>
          <p:nvPr/>
        </p:nvSpPr>
        <p:spPr bwMode="auto">
          <a:xfrm>
            <a:off x="1979712" y="4983906"/>
            <a:ext cx="22322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 dirty="0" smtClean="0">
                <a:solidFill>
                  <a:schemeClr val="accent2">
                    <a:lumMod val="50000"/>
                  </a:schemeClr>
                </a:solidFill>
                <a:sym typeface="Symbol" pitchFamily="18" charset="2"/>
              </a:rPr>
              <a:t>7</a:t>
            </a:r>
            <a:r>
              <a:rPr lang="sk-SK" sz="3600" b="1" dirty="0" smtClean="0">
                <a:solidFill>
                  <a:schemeClr val="accent2">
                    <a:lumMod val="50000"/>
                  </a:schemeClr>
                </a:solidFill>
                <a:sym typeface="Symbol" pitchFamily="18" charset="2"/>
              </a:rPr>
              <a:t></a:t>
            </a:r>
            <a:r>
              <a:rPr lang="sk-SK" sz="2800" b="1" dirty="0" smtClean="0">
                <a:solidFill>
                  <a:schemeClr val="accent2">
                    <a:lumMod val="50000"/>
                  </a:schemeClr>
                </a:solidFill>
                <a:sym typeface="Symbol" pitchFamily="18" charset="2"/>
              </a:rPr>
              <a:t>/4   </a:t>
            </a:r>
            <a:r>
              <a:rPr lang="sk-SK" sz="2800" b="1" dirty="0" smtClean="0">
                <a:sym typeface="Symbol" pitchFamily="18" charset="2"/>
              </a:rPr>
              <a:t>IV. </a:t>
            </a:r>
            <a:r>
              <a:rPr lang="sk-SK" sz="2800" b="1" dirty="0" err="1">
                <a:sym typeface="Symbol" pitchFamily="18" charset="2"/>
              </a:rPr>
              <a:t>kv</a:t>
            </a:r>
            <a:r>
              <a:rPr lang="sk-SK" sz="2800" b="1" dirty="0">
                <a:sym typeface="Symbol" pitchFamily="18" charset="2"/>
              </a:rPr>
              <a:t>.</a:t>
            </a:r>
            <a:r>
              <a:rPr lang="sk-SK" sz="2800" b="1" dirty="0" smtClean="0">
                <a:solidFill>
                  <a:schemeClr val="hlink"/>
                </a:solidFill>
                <a:sym typeface="Symbol" pitchFamily="18" charset="2"/>
              </a:rPr>
              <a:t> </a:t>
            </a:r>
            <a:endParaRPr lang="en-US" sz="2800" b="1" dirty="0">
              <a:sym typeface="Symbol" pitchFamily="18" charset="2"/>
            </a:endParaRPr>
          </a:p>
        </p:txBody>
      </p:sp>
      <p:sp>
        <p:nvSpPr>
          <p:cNvPr id="20" name="Text Box 33"/>
          <p:cNvSpPr txBox="1">
            <a:spLocks noChangeArrowheads="1"/>
          </p:cNvSpPr>
          <p:nvPr/>
        </p:nvSpPr>
        <p:spPr bwMode="auto">
          <a:xfrm>
            <a:off x="4860033" y="1306740"/>
            <a:ext cx="4176463" cy="14465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200" b="1" dirty="0" smtClean="0"/>
              <a:t>Vyjadrite veľkosť </a:t>
            </a:r>
            <a:r>
              <a:rPr lang="sk-SK" sz="2200" b="1" dirty="0"/>
              <a:t>uhla </a:t>
            </a:r>
            <a:r>
              <a:rPr lang="sk-SK" sz="2200" b="1" dirty="0" smtClean="0"/>
              <a:t>              </a:t>
            </a:r>
            <a:r>
              <a:rPr lang="sk-SK" sz="2200" b="1" dirty="0"/>
              <a:t>v </a:t>
            </a:r>
            <a:r>
              <a:rPr lang="sk-SK" sz="2200" b="1" dirty="0" smtClean="0"/>
              <a:t>stupňoch </a:t>
            </a:r>
            <a:r>
              <a:rPr lang="sk-SK" sz="2200" b="1" dirty="0"/>
              <a:t>a určte kvadrant, v ktorom  zobrazíme jeho koncové rameno</a:t>
            </a:r>
            <a:r>
              <a:rPr lang="sk-SK" sz="2200" b="1" dirty="0" smtClean="0"/>
              <a:t>:</a:t>
            </a:r>
            <a:endParaRPr lang="en-US" sz="2200" b="1" dirty="0">
              <a:sym typeface="Symbol" pitchFamily="18" charset="2"/>
            </a:endParaRPr>
          </a:p>
        </p:txBody>
      </p:sp>
      <p:sp>
        <p:nvSpPr>
          <p:cNvPr id="21" name="Text Box 63"/>
          <p:cNvSpPr txBox="1">
            <a:spLocks noChangeArrowheads="1"/>
          </p:cNvSpPr>
          <p:nvPr/>
        </p:nvSpPr>
        <p:spPr bwMode="auto">
          <a:xfrm>
            <a:off x="5292080" y="2931906"/>
            <a:ext cx="14401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 dirty="0">
                <a:solidFill>
                  <a:schemeClr val="accent2">
                    <a:lumMod val="50000"/>
                  </a:schemeClr>
                </a:solidFill>
                <a:sym typeface="Symbol" pitchFamily="18" charset="2"/>
              </a:rPr>
              <a:t>5</a:t>
            </a:r>
            <a:r>
              <a:rPr lang="sk-SK" sz="3600" b="1" dirty="0" smtClean="0">
                <a:solidFill>
                  <a:schemeClr val="accent2">
                    <a:lumMod val="50000"/>
                  </a:schemeClr>
                </a:solidFill>
                <a:sym typeface="Symbol" pitchFamily="18" charset="2"/>
              </a:rPr>
              <a:t></a:t>
            </a:r>
            <a:r>
              <a:rPr lang="sk-SK" sz="2800" b="1" dirty="0">
                <a:solidFill>
                  <a:schemeClr val="accent2">
                    <a:lumMod val="50000"/>
                  </a:schemeClr>
                </a:solidFill>
                <a:sym typeface="Symbol" pitchFamily="18" charset="2"/>
              </a:rPr>
              <a:t>/</a:t>
            </a:r>
            <a:r>
              <a:rPr lang="sk-SK" sz="2800" b="1" dirty="0" smtClean="0">
                <a:solidFill>
                  <a:schemeClr val="accent2">
                    <a:lumMod val="50000"/>
                  </a:schemeClr>
                </a:solidFill>
                <a:sym typeface="Symbol" pitchFamily="18" charset="2"/>
              </a:rPr>
              <a:t>3 </a:t>
            </a:r>
            <a:r>
              <a:rPr lang="sk-SK" sz="2800" b="1" dirty="0" smtClean="0">
                <a:sym typeface="Symbol" pitchFamily="18" charset="2"/>
              </a:rPr>
              <a:t>=</a:t>
            </a:r>
            <a:r>
              <a:rPr lang="sk-SK" sz="2800" b="1" dirty="0" smtClean="0">
                <a:solidFill>
                  <a:schemeClr val="accent2">
                    <a:lumMod val="50000"/>
                  </a:schemeClr>
                </a:solidFill>
                <a:sym typeface="Symbol" pitchFamily="18" charset="2"/>
              </a:rPr>
              <a:t> </a:t>
            </a:r>
            <a:r>
              <a:rPr lang="sk-SK" sz="2800" b="1" dirty="0" smtClean="0">
                <a:solidFill>
                  <a:schemeClr val="hlink"/>
                </a:solidFill>
                <a:sym typeface="Symbol" pitchFamily="18" charset="2"/>
              </a:rPr>
              <a:t> </a:t>
            </a:r>
            <a:endParaRPr lang="en-US" sz="2800" b="1" dirty="0">
              <a:sym typeface="Symbol" pitchFamily="18" charset="2"/>
            </a:endParaRPr>
          </a:p>
        </p:txBody>
      </p:sp>
      <p:sp>
        <p:nvSpPr>
          <p:cNvPr id="24" name="Text Box 63"/>
          <p:cNvSpPr txBox="1">
            <a:spLocks noChangeArrowheads="1"/>
          </p:cNvSpPr>
          <p:nvPr/>
        </p:nvSpPr>
        <p:spPr bwMode="auto">
          <a:xfrm>
            <a:off x="5292080" y="3471906"/>
            <a:ext cx="1296144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 dirty="0" smtClean="0">
                <a:solidFill>
                  <a:schemeClr val="accent2">
                    <a:lumMod val="50000"/>
                  </a:schemeClr>
                </a:solidFill>
                <a:sym typeface="Symbol" pitchFamily="18" charset="2"/>
              </a:rPr>
              <a:t>7</a:t>
            </a:r>
            <a:r>
              <a:rPr lang="sk-SK" sz="3600" b="1" dirty="0" smtClean="0">
                <a:solidFill>
                  <a:schemeClr val="accent2">
                    <a:lumMod val="50000"/>
                  </a:schemeClr>
                </a:solidFill>
                <a:sym typeface="Symbol" pitchFamily="18" charset="2"/>
              </a:rPr>
              <a:t></a:t>
            </a:r>
            <a:r>
              <a:rPr lang="sk-SK" sz="2800" b="1" dirty="0" smtClean="0">
                <a:solidFill>
                  <a:schemeClr val="accent2">
                    <a:lumMod val="50000"/>
                  </a:schemeClr>
                </a:solidFill>
                <a:sym typeface="Symbol" pitchFamily="18" charset="2"/>
              </a:rPr>
              <a:t>/</a:t>
            </a:r>
            <a:r>
              <a:rPr lang="sk-SK" sz="2800" b="1" dirty="0">
                <a:solidFill>
                  <a:schemeClr val="accent2">
                    <a:lumMod val="50000"/>
                  </a:schemeClr>
                </a:solidFill>
                <a:sym typeface="Symbol" pitchFamily="18" charset="2"/>
              </a:rPr>
              <a:t>6</a:t>
            </a:r>
            <a:r>
              <a:rPr lang="sk-SK" sz="2800" b="1" dirty="0" smtClean="0">
                <a:solidFill>
                  <a:schemeClr val="accent2">
                    <a:lumMod val="50000"/>
                  </a:schemeClr>
                </a:solidFill>
                <a:sym typeface="Symbol" pitchFamily="18" charset="2"/>
              </a:rPr>
              <a:t> </a:t>
            </a:r>
            <a:r>
              <a:rPr lang="sk-SK" sz="2800" b="1" dirty="0">
                <a:sym typeface="Symbol" pitchFamily="18" charset="2"/>
              </a:rPr>
              <a:t>=</a:t>
            </a:r>
            <a:r>
              <a:rPr lang="sk-SK" sz="2800" b="1" dirty="0" smtClean="0">
                <a:solidFill>
                  <a:schemeClr val="hlink"/>
                </a:solidFill>
                <a:sym typeface="Symbol" pitchFamily="18" charset="2"/>
              </a:rPr>
              <a:t> </a:t>
            </a:r>
            <a:endParaRPr lang="en-US" sz="2800" b="1" dirty="0">
              <a:sym typeface="Symbol" pitchFamily="18" charset="2"/>
            </a:endParaRP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5148064" y="4551906"/>
            <a:ext cx="14401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 dirty="0" smtClean="0">
                <a:solidFill>
                  <a:schemeClr val="accent2">
                    <a:lumMod val="50000"/>
                  </a:schemeClr>
                </a:solidFill>
                <a:sym typeface="Symbol" pitchFamily="18" charset="2"/>
              </a:rPr>
              <a:t>11</a:t>
            </a:r>
            <a:r>
              <a:rPr lang="sk-SK" sz="3600" b="1" dirty="0" smtClean="0">
                <a:solidFill>
                  <a:schemeClr val="accent2">
                    <a:lumMod val="50000"/>
                  </a:schemeClr>
                </a:solidFill>
                <a:sym typeface="Symbol" pitchFamily="18" charset="2"/>
              </a:rPr>
              <a:t></a:t>
            </a:r>
            <a:r>
              <a:rPr lang="sk-SK" sz="2800" b="1" dirty="0" smtClean="0">
                <a:solidFill>
                  <a:schemeClr val="accent2">
                    <a:lumMod val="50000"/>
                  </a:schemeClr>
                </a:solidFill>
                <a:sym typeface="Symbol" pitchFamily="18" charset="2"/>
              </a:rPr>
              <a:t>/6 </a:t>
            </a:r>
            <a:r>
              <a:rPr lang="sk-SK" sz="2800" b="1" dirty="0">
                <a:sym typeface="Symbol" pitchFamily="18" charset="2"/>
              </a:rPr>
              <a:t>=</a:t>
            </a:r>
            <a:r>
              <a:rPr lang="sk-SK" sz="2800" b="1" dirty="0" smtClean="0">
                <a:solidFill>
                  <a:schemeClr val="hlink"/>
                </a:solidFill>
                <a:sym typeface="Symbol" pitchFamily="18" charset="2"/>
              </a:rPr>
              <a:t> </a:t>
            </a:r>
            <a:endParaRPr lang="en-US" sz="2800" b="1" dirty="0">
              <a:sym typeface="Symbol" pitchFamily="18" charset="2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5292080" y="5091906"/>
            <a:ext cx="144016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 dirty="0">
                <a:solidFill>
                  <a:schemeClr val="accent2">
                    <a:lumMod val="50000"/>
                  </a:schemeClr>
                </a:solidFill>
                <a:sym typeface="Symbol" pitchFamily="18" charset="2"/>
              </a:rPr>
              <a:t>3</a:t>
            </a:r>
            <a:r>
              <a:rPr lang="sk-SK" sz="3600" b="1" dirty="0" smtClean="0">
                <a:solidFill>
                  <a:schemeClr val="accent2">
                    <a:lumMod val="50000"/>
                  </a:schemeClr>
                </a:solidFill>
                <a:sym typeface="Symbol" pitchFamily="18" charset="2"/>
              </a:rPr>
              <a:t></a:t>
            </a:r>
            <a:r>
              <a:rPr lang="sk-SK" sz="2800" b="1" dirty="0" smtClean="0">
                <a:solidFill>
                  <a:schemeClr val="accent2">
                    <a:lumMod val="50000"/>
                  </a:schemeClr>
                </a:solidFill>
                <a:sym typeface="Symbol" pitchFamily="18" charset="2"/>
              </a:rPr>
              <a:t>/2 </a:t>
            </a:r>
            <a:r>
              <a:rPr lang="sk-SK" sz="2800" b="1" dirty="0">
                <a:sym typeface="Symbol" pitchFamily="18" charset="2"/>
              </a:rPr>
              <a:t>=</a:t>
            </a:r>
            <a:r>
              <a:rPr lang="sk-SK" sz="2800" b="1" dirty="0" smtClean="0">
                <a:solidFill>
                  <a:schemeClr val="hlink"/>
                </a:solidFill>
                <a:sym typeface="Symbol" pitchFamily="18" charset="2"/>
              </a:rPr>
              <a:t> </a:t>
            </a:r>
            <a:endParaRPr lang="en-US" sz="2800" b="1" dirty="0">
              <a:sym typeface="Symbol" pitchFamily="18" charset="2"/>
            </a:endParaRPr>
          </a:p>
        </p:txBody>
      </p: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5292080" y="4011906"/>
            <a:ext cx="144016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 dirty="0">
                <a:solidFill>
                  <a:schemeClr val="accent2">
                    <a:lumMod val="50000"/>
                  </a:schemeClr>
                </a:solidFill>
                <a:sym typeface="Symbol" pitchFamily="18" charset="2"/>
              </a:rPr>
              <a:t>5</a:t>
            </a:r>
            <a:r>
              <a:rPr lang="sk-SK" sz="3600" b="1" dirty="0" smtClean="0">
                <a:solidFill>
                  <a:schemeClr val="accent2">
                    <a:lumMod val="50000"/>
                  </a:schemeClr>
                </a:solidFill>
                <a:sym typeface="Symbol" pitchFamily="18" charset="2"/>
              </a:rPr>
              <a:t></a:t>
            </a:r>
            <a:r>
              <a:rPr lang="sk-SK" sz="2800" b="1" dirty="0" smtClean="0">
                <a:solidFill>
                  <a:schemeClr val="accent2">
                    <a:lumMod val="50000"/>
                  </a:schemeClr>
                </a:solidFill>
                <a:sym typeface="Symbol" pitchFamily="18" charset="2"/>
              </a:rPr>
              <a:t>/4 </a:t>
            </a:r>
            <a:r>
              <a:rPr lang="sk-SK" sz="2800" b="1" dirty="0">
                <a:sym typeface="Symbol" pitchFamily="18" charset="2"/>
              </a:rPr>
              <a:t>=</a:t>
            </a:r>
            <a:r>
              <a:rPr lang="sk-SK" sz="2800" b="1" dirty="0" smtClean="0">
                <a:solidFill>
                  <a:schemeClr val="hlink"/>
                </a:solidFill>
                <a:sym typeface="Symbol" pitchFamily="18" charset="2"/>
              </a:rPr>
              <a:t> </a:t>
            </a:r>
            <a:endParaRPr lang="en-US" sz="2800" b="1" dirty="0">
              <a:sym typeface="Symbol" pitchFamily="18" charset="2"/>
            </a:endParaRPr>
          </a:p>
        </p:txBody>
      </p:sp>
      <p:sp>
        <p:nvSpPr>
          <p:cNvPr id="31" name="Text Box 54"/>
          <p:cNvSpPr txBox="1">
            <a:spLocks noChangeArrowheads="1"/>
          </p:cNvSpPr>
          <p:nvPr/>
        </p:nvSpPr>
        <p:spPr bwMode="auto">
          <a:xfrm>
            <a:off x="6588224" y="3003906"/>
            <a:ext cx="23042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 dirty="0" smtClean="0">
                <a:solidFill>
                  <a:srgbClr val="008080"/>
                </a:solidFill>
                <a:sym typeface="Symbol" pitchFamily="18" charset="2"/>
              </a:rPr>
              <a:t>300  </a:t>
            </a:r>
            <a:r>
              <a:rPr lang="sk-SK" sz="2800" b="1" dirty="0" smtClean="0">
                <a:sym typeface="Symbol" pitchFamily="18" charset="2"/>
              </a:rPr>
              <a:t>IV. </a:t>
            </a:r>
            <a:r>
              <a:rPr lang="sk-SK" sz="2800" b="1" dirty="0" err="1">
                <a:sym typeface="Symbol" pitchFamily="18" charset="2"/>
              </a:rPr>
              <a:t>kv</a:t>
            </a:r>
            <a:r>
              <a:rPr lang="sk-SK" sz="2800" b="1" dirty="0">
                <a:sym typeface="Symbol" pitchFamily="18" charset="2"/>
              </a:rPr>
              <a:t>.</a:t>
            </a:r>
            <a:r>
              <a:rPr lang="sk-SK" sz="2800" b="1" dirty="0" smtClean="0">
                <a:solidFill>
                  <a:srgbClr val="008080"/>
                </a:solidFill>
                <a:sym typeface="Symbol" pitchFamily="18" charset="2"/>
              </a:rPr>
              <a:t>  </a:t>
            </a:r>
            <a:endParaRPr lang="en-US" sz="2800" b="1" dirty="0">
              <a:sym typeface="Symbol" pitchFamily="18" charset="2"/>
            </a:endParaRPr>
          </a:p>
        </p:txBody>
      </p:sp>
      <p:sp>
        <p:nvSpPr>
          <p:cNvPr id="32" name="Text Box 54"/>
          <p:cNvSpPr txBox="1">
            <a:spLocks noChangeArrowheads="1"/>
          </p:cNvSpPr>
          <p:nvPr/>
        </p:nvSpPr>
        <p:spPr bwMode="auto">
          <a:xfrm>
            <a:off x="6588224" y="3543906"/>
            <a:ext cx="23042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 dirty="0" smtClean="0">
                <a:solidFill>
                  <a:srgbClr val="008080"/>
                </a:solidFill>
                <a:sym typeface="Symbol" pitchFamily="18" charset="2"/>
              </a:rPr>
              <a:t>210  </a:t>
            </a:r>
            <a:r>
              <a:rPr lang="sk-SK" sz="2800" b="1" dirty="0" smtClean="0">
                <a:sym typeface="Symbol" pitchFamily="18" charset="2"/>
              </a:rPr>
              <a:t>III</a:t>
            </a:r>
            <a:r>
              <a:rPr lang="sk-SK" sz="2800" b="1" dirty="0">
                <a:sym typeface="Symbol" pitchFamily="18" charset="2"/>
              </a:rPr>
              <a:t>. </a:t>
            </a:r>
            <a:r>
              <a:rPr lang="sk-SK" sz="2800" b="1" dirty="0" err="1">
                <a:sym typeface="Symbol" pitchFamily="18" charset="2"/>
              </a:rPr>
              <a:t>kv</a:t>
            </a:r>
            <a:r>
              <a:rPr lang="sk-SK" sz="2800" b="1" dirty="0">
                <a:sym typeface="Symbol" pitchFamily="18" charset="2"/>
              </a:rPr>
              <a:t>.</a:t>
            </a:r>
            <a:r>
              <a:rPr lang="sk-SK" sz="2800" b="1" dirty="0" smtClean="0">
                <a:solidFill>
                  <a:srgbClr val="008080"/>
                </a:solidFill>
                <a:sym typeface="Symbol" pitchFamily="18" charset="2"/>
              </a:rPr>
              <a:t>  </a:t>
            </a:r>
            <a:endParaRPr lang="en-US" sz="2800" b="1" dirty="0">
              <a:sym typeface="Symbol" pitchFamily="18" charset="2"/>
            </a:endParaRPr>
          </a:p>
        </p:txBody>
      </p:sp>
      <p:sp>
        <p:nvSpPr>
          <p:cNvPr id="34" name="Text Box 54"/>
          <p:cNvSpPr txBox="1">
            <a:spLocks noChangeArrowheads="1"/>
          </p:cNvSpPr>
          <p:nvPr/>
        </p:nvSpPr>
        <p:spPr bwMode="auto">
          <a:xfrm>
            <a:off x="6588224" y="4083906"/>
            <a:ext cx="21602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 dirty="0" smtClean="0">
                <a:solidFill>
                  <a:srgbClr val="008080"/>
                </a:solidFill>
                <a:sym typeface="Symbol" pitchFamily="18" charset="2"/>
              </a:rPr>
              <a:t>225  </a:t>
            </a:r>
            <a:r>
              <a:rPr lang="sk-SK" sz="2800" b="1" dirty="0" smtClean="0">
                <a:sym typeface="Symbol" pitchFamily="18" charset="2"/>
              </a:rPr>
              <a:t>III</a:t>
            </a:r>
            <a:r>
              <a:rPr lang="sk-SK" sz="2800" b="1" dirty="0">
                <a:sym typeface="Symbol" pitchFamily="18" charset="2"/>
              </a:rPr>
              <a:t>. </a:t>
            </a:r>
            <a:r>
              <a:rPr lang="sk-SK" sz="2800" b="1" dirty="0" err="1">
                <a:sym typeface="Symbol" pitchFamily="18" charset="2"/>
              </a:rPr>
              <a:t>kv</a:t>
            </a:r>
            <a:r>
              <a:rPr lang="sk-SK" sz="2800" b="1" dirty="0">
                <a:sym typeface="Symbol" pitchFamily="18" charset="2"/>
              </a:rPr>
              <a:t>.</a:t>
            </a:r>
            <a:r>
              <a:rPr lang="sk-SK" sz="2800" b="1" dirty="0" smtClean="0">
                <a:solidFill>
                  <a:srgbClr val="008080"/>
                </a:solidFill>
                <a:sym typeface="Symbol" pitchFamily="18" charset="2"/>
              </a:rPr>
              <a:t>  </a:t>
            </a:r>
            <a:endParaRPr lang="en-US" sz="2800" b="1" dirty="0">
              <a:sym typeface="Symbol" pitchFamily="18" charset="2"/>
            </a:endParaRPr>
          </a:p>
        </p:txBody>
      </p:sp>
      <p:sp>
        <p:nvSpPr>
          <p:cNvPr id="35" name="Text Box 54"/>
          <p:cNvSpPr txBox="1">
            <a:spLocks noChangeArrowheads="1"/>
          </p:cNvSpPr>
          <p:nvPr/>
        </p:nvSpPr>
        <p:spPr bwMode="auto">
          <a:xfrm>
            <a:off x="6588224" y="5163906"/>
            <a:ext cx="26642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 dirty="0" smtClean="0">
                <a:solidFill>
                  <a:srgbClr val="008080"/>
                </a:solidFill>
                <a:sym typeface="Symbol" pitchFamily="18" charset="2"/>
              </a:rPr>
              <a:t>270  </a:t>
            </a:r>
            <a:r>
              <a:rPr lang="sk-SK" sz="2800" b="1" dirty="0" smtClean="0">
                <a:sym typeface="Symbol" pitchFamily="18" charset="2"/>
              </a:rPr>
              <a:t>III.-IV. </a:t>
            </a:r>
            <a:r>
              <a:rPr lang="sk-SK" sz="2800" b="1" dirty="0" err="1">
                <a:sym typeface="Symbol" pitchFamily="18" charset="2"/>
              </a:rPr>
              <a:t>kv</a:t>
            </a:r>
            <a:r>
              <a:rPr lang="sk-SK" sz="2800" b="1" dirty="0">
                <a:sym typeface="Symbol" pitchFamily="18" charset="2"/>
              </a:rPr>
              <a:t>.</a:t>
            </a:r>
            <a:r>
              <a:rPr lang="sk-SK" sz="2800" b="1" dirty="0" smtClean="0">
                <a:solidFill>
                  <a:srgbClr val="008080"/>
                </a:solidFill>
                <a:sym typeface="Symbol" pitchFamily="18" charset="2"/>
              </a:rPr>
              <a:t>  </a:t>
            </a:r>
            <a:endParaRPr lang="en-US" sz="2800" b="1" dirty="0">
              <a:sym typeface="Symbol" pitchFamily="18" charset="2"/>
            </a:endParaRPr>
          </a:p>
        </p:txBody>
      </p:sp>
      <p:sp>
        <p:nvSpPr>
          <p:cNvPr id="36" name="Text Box 54"/>
          <p:cNvSpPr txBox="1">
            <a:spLocks noChangeArrowheads="1"/>
          </p:cNvSpPr>
          <p:nvPr/>
        </p:nvSpPr>
        <p:spPr bwMode="auto">
          <a:xfrm>
            <a:off x="6588224" y="4623906"/>
            <a:ext cx="25521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 dirty="0" smtClean="0">
                <a:solidFill>
                  <a:srgbClr val="008080"/>
                </a:solidFill>
                <a:sym typeface="Symbol" pitchFamily="18" charset="2"/>
              </a:rPr>
              <a:t>330  </a:t>
            </a:r>
            <a:r>
              <a:rPr lang="sk-SK" sz="2800" b="1" dirty="0" smtClean="0">
                <a:sym typeface="Symbol" pitchFamily="18" charset="2"/>
              </a:rPr>
              <a:t>IV. </a:t>
            </a:r>
            <a:r>
              <a:rPr lang="sk-SK" sz="2800" b="1" dirty="0" err="1">
                <a:sym typeface="Symbol" pitchFamily="18" charset="2"/>
              </a:rPr>
              <a:t>kv</a:t>
            </a:r>
            <a:r>
              <a:rPr lang="sk-SK" sz="2800" b="1" dirty="0">
                <a:sym typeface="Symbol" pitchFamily="18" charset="2"/>
              </a:rPr>
              <a:t>.</a:t>
            </a:r>
            <a:r>
              <a:rPr lang="sk-SK" sz="2800" b="1" dirty="0" smtClean="0">
                <a:solidFill>
                  <a:srgbClr val="008080"/>
                </a:solidFill>
                <a:sym typeface="Symbol" pitchFamily="18" charset="2"/>
              </a:rPr>
              <a:t>  </a:t>
            </a:r>
            <a:endParaRPr lang="en-US" sz="2800" b="1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6430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0" grpId="0" animBg="1"/>
      <p:bldP spid="21" grpId="0"/>
      <p:bldP spid="24" grpId="0"/>
      <p:bldP spid="25" grpId="0"/>
      <p:bldP spid="27" grpId="0"/>
      <p:bldP spid="30" grpId="0"/>
      <p:bldP spid="31" grpId="0"/>
      <p:bldP spid="32" grpId="0"/>
      <p:bldP spid="34" grpId="0"/>
      <p:bldP spid="3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9" name="Oval 19"/>
          <p:cNvSpPr>
            <a:spLocks noChangeAspect="1" noChangeArrowheads="1"/>
          </p:cNvSpPr>
          <p:nvPr/>
        </p:nvSpPr>
        <p:spPr bwMode="auto">
          <a:xfrm>
            <a:off x="1653802" y="3346029"/>
            <a:ext cx="914400" cy="914400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k-SK"/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 rot="3600000">
            <a:off x="1529184" y="3257922"/>
            <a:ext cx="431800" cy="5032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323528" y="-27384"/>
            <a:ext cx="8229600" cy="1143000"/>
          </a:xfrm>
          <a:solidFill>
            <a:srgbClr val="DDDDDD"/>
          </a:solidFill>
        </p:spPr>
        <p:txBody>
          <a:bodyPr/>
          <a:lstStyle/>
          <a:p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ZÁKLADNÁ veľkosť </a:t>
            </a:r>
            <a:r>
              <a:rPr lang="sk-SK" b="1" dirty="0"/>
              <a:t>uhla</a:t>
            </a:r>
            <a:endParaRPr lang="en-US" b="1" dirty="0"/>
          </a:p>
        </p:txBody>
      </p:sp>
      <p:graphicFrame>
        <p:nvGraphicFramePr>
          <p:cNvPr id="20529" name="Object 49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50267417"/>
              </p:ext>
            </p:extLst>
          </p:nvPr>
        </p:nvGraphicFramePr>
        <p:xfrm>
          <a:off x="5003551" y="5444654"/>
          <a:ext cx="12954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1" name="Rovnice" r:id="rId3" imgW="1295280" imgH="952200" progId="Equation.3">
                  <p:embed/>
                </p:oleObj>
              </mc:Choice>
              <mc:Fallback>
                <p:oleObj name="Rovnice" r:id="rId3" imgW="1295280" imgH="952200" progId="Equation.3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551" y="5444654"/>
                        <a:ext cx="12954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2" name="Object 62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911798656"/>
              </p:ext>
            </p:extLst>
          </p:nvPr>
        </p:nvGraphicFramePr>
        <p:xfrm>
          <a:off x="4571627" y="4077866"/>
          <a:ext cx="2921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2" name="Rovnice" r:id="rId5" imgW="482400" imgH="952200" progId="Equation.3">
                  <p:embed/>
                </p:oleObj>
              </mc:Choice>
              <mc:Fallback>
                <p:oleObj name="Rovnice" r:id="rId5" imgW="482400" imgH="952200" progId="Equation.3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1627" y="4077866"/>
                        <a:ext cx="292100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0" name="Oval 10"/>
          <p:cNvSpPr>
            <a:spLocks noChangeArrowheads="1"/>
          </p:cNvSpPr>
          <p:nvPr/>
        </p:nvSpPr>
        <p:spPr bwMode="auto">
          <a:xfrm>
            <a:off x="1836365" y="3430166"/>
            <a:ext cx="719137" cy="719138"/>
          </a:xfrm>
          <a:prstGeom prst="ellips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k-SK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250452" y="5524029"/>
            <a:ext cx="1584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 dirty="0">
                <a:solidFill>
                  <a:srgbClr val="008080"/>
                </a:solidFill>
                <a:sym typeface="Symbol" pitchFamily="18" charset="2"/>
              </a:rPr>
              <a:t> = 840</a:t>
            </a:r>
            <a:r>
              <a:rPr lang="en-US" sz="3600" b="1" dirty="0">
                <a:sym typeface="Symbol" pitchFamily="18" charset="2"/>
              </a:rPr>
              <a:t> 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1763340" y="3796879"/>
            <a:ext cx="863600" cy="43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495" name="Oval 15"/>
          <p:cNvSpPr>
            <a:spLocks noChangeAspect="1" noChangeArrowheads="1"/>
          </p:cNvSpPr>
          <p:nvPr/>
        </p:nvSpPr>
        <p:spPr bwMode="auto">
          <a:xfrm>
            <a:off x="1726827" y="3382541"/>
            <a:ext cx="831850" cy="831850"/>
          </a:xfrm>
          <a:prstGeom prst="ellips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k-SK"/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1547440" y="3788941"/>
            <a:ext cx="1225550" cy="64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493" name="Oval 13"/>
          <p:cNvSpPr>
            <a:spLocks noChangeArrowheads="1"/>
          </p:cNvSpPr>
          <p:nvPr/>
        </p:nvSpPr>
        <p:spPr bwMode="auto">
          <a:xfrm>
            <a:off x="1834777" y="3428579"/>
            <a:ext cx="719138" cy="719137"/>
          </a:xfrm>
          <a:prstGeom prst="ellips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k-SK"/>
          </a:p>
        </p:txBody>
      </p:sp>
      <p:grpSp>
        <p:nvGrpSpPr>
          <p:cNvPr id="20550" name="Group 70"/>
          <p:cNvGrpSpPr>
            <a:grpSpLocks/>
          </p:cNvGrpSpPr>
          <p:nvPr/>
        </p:nvGrpSpPr>
        <p:grpSpPr bwMode="auto">
          <a:xfrm>
            <a:off x="574302" y="1772816"/>
            <a:ext cx="3851275" cy="3779838"/>
            <a:chOff x="226" y="1026"/>
            <a:chExt cx="2426" cy="2381"/>
          </a:xfrm>
        </p:grpSpPr>
        <p:sp>
          <p:nvSpPr>
            <p:cNvPr id="20488" name="Text Box 8"/>
            <p:cNvSpPr txBox="1">
              <a:spLocks noChangeArrowheads="1"/>
            </p:cNvSpPr>
            <p:nvPr/>
          </p:nvSpPr>
          <p:spPr bwMode="auto">
            <a:xfrm>
              <a:off x="2426" y="2115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k-SK"/>
                <a:t>x</a:t>
              </a:r>
              <a:endParaRPr lang="en-US"/>
            </a:p>
          </p:txBody>
        </p:sp>
        <p:sp>
          <p:nvSpPr>
            <p:cNvPr id="20489" name="Text Box 9"/>
            <p:cNvSpPr txBox="1">
              <a:spLocks noChangeArrowheads="1"/>
            </p:cNvSpPr>
            <p:nvPr/>
          </p:nvSpPr>
          <p:spPr bwMode="auto">
            <a:xfrm>
              <a:off x="1249" y="1026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k-SK"/>
                <a:t>y</a:t>
              </a:r>
              <a:endParaRPr lang="en-US"/>
            </a:p>
          </p:txBody>
        </p:sp>
        <p:sp>
          <p:nvSpPr>
            <p:cNvPr id="20486" name="Oval 6"/>
            <p:cNvSpPr>
              <a:spLocks noChangeAspect="1" noChangeArrowheads="1"/>
            </p:cNvSpPr>
            <p:nvPr/>
          </p:nvSpPr>
          <p:spPr bwMode="auto">
            <a:xfrm>
              <a:off x="317" y="1360"/>
              <a:ext cx="1882" cy="1882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</p:txBody>
        </p:sp>
        <p:sp>
          <p:nvSpPr>
            <p:cNvPr id="20487" name="Line 7"/>
            <p:cNvSpPr>
              <a:spLocks noChangeShapeType="1"/>
            </p:cNvSpPr>
            <p:nvPr/>
          </p:nvSpPr>
          <p:spPr bwMode="auto">
            <a:xfrm>
              <a:off x="1248" y="1140"/>
              <a:ext cx="0" cy="22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0485" name="Line 5"/>
            <p:cNvSpPr>
              <a:spLocks noChangeShapeType="1"/>
            </p:cNvSpPr>
            <p:nvPr/>
          </p:nvSpPr>
          <p:spPr bwMode="auto">
            <a:xfrm flipH="1">
              <a:off x="226" y="2296"/>
              <a:ext cx="22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20497" name="Oval 17"/>
          <p:cNvSpPr>
            <a:spLocks noChangeAspect="1" noChangeArrowheads="1"/>
          </p:cNvSpPr>
          <p:nvPr/>
        </p:nvSpPr>
        <p:spPr bwMode="auto">
          <a:xfrm>
            <a:off x="1726827" y="3382541"/>
            <a:ext cx="831850" cy="831850"/>
          </a:xfrm>
          <a:prstGeom prst="ellips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k-SK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 rot="3600000">
            <a:off x="683839" y="2925342"/>
            <a:ext cx="201612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0505" name="Line 25"/>
          <p:cNvSpPr>
            <a:spLocks noChangeShapeType="1"/>
          </p:cNvSpPr>
          <p:nvPr/>
        </p:nvSpPr>
        <p:spPr bwMode="auto">
          <a:xfrm rot="21000000">
            <a:off x="1942727" y="3357141"/>
            <a:ext cx="71438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1690315" y="5517679"/>
            <a:ext cx="2736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 dirty="0">
                <a:solidFill>
                  <a:srgbClr val="008080"/>
                </a:solidFill>
                <a:sym typeface="Symbol" pitchFamily="18" charset="2"/>
              </a:rPr>
              <a:t>= </a:t>
            </a:r>
            <a:r>
              <a:rPr lang="sk-SK" sz="2800" b="1" dirty="0">
                <a:sym typeface="Symbol" pitchFamily="18" charset="2"/>
              </a:rPr>
              <a:t>2</a:t>
            </a:r>
            <a:r>
              <a:rPr lang="sk-SK" sz="2800" b="1" dirty="0">
                <a:solidFill>
                  <a:srgbClr val="008080"/>
                </a:solidFill>
                <a:sym typeface="Symbol" pitchFamily="18" charset="2"/>
              </a:rPr>
              <a:t>.360</a:t>
            </a:r>
            <a:r>
              <a:rPr lang="sk-SK" sz="2800" dirty="0">
                <a:sym typeface="Symbol" pitchFamily="18" charset="2"/>
              </a:rPr>
              <a:t> </a:t>
            </a:r>
            <a:r>
              <a:rPr lang="sk-SK" sz="2800" b="1" dirty="0">
                <a:solidFill>
                  <a:srgbClr val="008080"/>
                </a:solidFill>
                <a:sym typeface="Symbol" pitchFamily="18" charset="2"/>
              </a:rPr>
              <a:t>+ </a:t>
            </a:r>
            <a:r>
              <a:rPr lang="sk-SK" sz="2800" b="1" dirty="0">
                <a:solidFill>
                  <a:schemeClr val="hlink"/>
                </a:solidFill>
                <a:sym typeface="Symbol" pitchFamily="18" charset="2"/>
              </a:rPr>
              <a:t>120</a:t>
            </a:r>
            <a:r>
              <a:rPr lang="en-US" sz="3600" b="1" dirty="0">
                <a:sym typeface="Symbol" pitchFamily="18" charset="2"/>
              </a:rPr>
              <a:t> </a:t>
            </a:r>
          </a:p>
        </p:txBody>
      </p:sp>
      <p:sp>
        <p:nvSpPr>
          <p:cNvPr id="20507" name="AutoShape 27"/>
          <p:cNvSpPr>
            <a:spLocks noChangeArrowheads="1"/>
          </p:cNvSpPr>
          <p:nvPr/>
        </p:nvSpPr>
        <p:spPr bwMode="auto">
          <a:xfrm>
            <a:off x="1383927" y="2445916"/>
            <a:ext cx="144463" cy="144463"/>
          </a:xfrm>
          <a:prstGeom prst="flowChartConnector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sk-SK" sz="2400">
              <a:solidFill>
                <a:srgbClr val="6666FF"/>
              </a:solidFill>
              <a:latin typeface="Comic Sans MS" pitchFamily="66" charset="0"/>
            </a:endParaRPr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755277" y="2269704"/>
            <a:ext cx="719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>
                <a:solidFill>
                  <a:schemeClr val="hlink"/>
                </a:solidFill>
                <a:sym typeface="Symbol" pitchFamily="18" charset="2"/>
              </a:rPr>
              <a:t>120</a:t>
            </a:r>
            <a:endParaRPr lang="en-US" b="1">
              <a:solidFill>
                <a:schemeClr val="hlink"/>
              </a:solidFill>
              <a:sym typeface="Symbol" pitchFamily="18" charset="2"/>
            </a:endParaRPr>
          </a:p>
        </p:txBody>
      </p:sp>
      <p:sp>
        <p:nvSpPr>
          <p:cNvPr id="20511" name="Rectangle 31"/>
          <p:cNvSpPr>
            <a:spLocks noChangeArrowheads="1"/>
          </p:cNvSpPr>
          <p:nvPr/>
        </p:nvSpPr>
        <p:spPr bwMode="auto">
          <a:xfrm rot="3600000">
            <a:off x="5183609" y="3176960"/>
            <a:ext cx="431800" cy="5032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514" name="Oval 34"/>
          <p:cNvSpPr>
            <a:spLocks noChangeArrowheads="1"/>
          </p:cNvSpPr>
          <p:nvPr/>
        </p:nvSpPr>
        <p:spPr bwMode="auto">
          <a:xfrm>
            <a:off x="5943227" y="3430166"/>
            <a:ext cx="719138" cy="719138"/>
          </a:xfrm>
          <a:prstGeom prst="ellips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k-SK"/>
          </a:p>
        </p:txBody>
      </p:sp>
      <p:sp>
        <p:nvSpPr>
          <p:cNvPr id="20516" name="Rectangle 36"/>
          <p:cNvSpPr>
            <a:spLocks noChangeArrowheads="1"/>
          </p:cNvSpPr>
          <p:nvPr/>
        </p:nvSpPr>
        <p:spPr bwMode="auto">
          <a:xfrm>
            <a:off x="5870202" y="3796879"/>
            <a:ext cx="863600" cy="43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518" name="Rectangle 38"/>
          <p:cNvSpPr>
            <a:spLocks noChangeArrowheads="1"/>
          </p:cNvSpPr>
          <p:nvPr/>
        </p:nvSpPr>
        <p:spPr bwMode="auto">
          <a:xfrm>
            <a:off x="5654302" y="3788941"/>
            <a:ext cx="1225550" cy="64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510" name="Oval 30"/>
          <p:cNvSpPr>
            <a:spLocks noChangeAspect="1" noChangeArrowheads="1"/>
          </p:cNvSpPr>
          <p:nvPr/>
        </p:nvSpPr>
        <p:spPr bwMode="auto">
          <a:xfrm>
            <a:off x="5760665" y="3346029"/>
            <a:ext cx="914400" cy="914400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k-SK"/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 rot="19800000">
            <a:off x="5289177" y="4077866"/>
            <a:ext cx="1225550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545" name="Rectangle 65"/>
          <p:cNvSpPr>
            <a:spLocks noChangeArrowheads="1"/>
          </p:cNvSpPr>
          <p:nvPr/>
        </p:nvSpPr>
        <p:spPr bwMode="auto">
          <a:xfrm>
            <a:off x="6476627" y="3796879"/>
            <a:ext cx="360363" cy="43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519" name="Oval 39"/>
          <p:cNvSpPr>
            <a:spLocks noChangeArrowheads="1"/>
          </p:cNvSpPr>
          <p:nvPr/>
        </p:nvSpPr>
        <p:spPr bwMode="auto">
          <a:xfrm>
            <a:off x="5941640" y="3428579"/>
            <a:ext cx="719137" cy="719137"/>
          </a:xfrm>
          <a:prstGeom prst="ellips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k-SK"/>
          </a:p>
        </p:txBody>
      </p:sp>
      <p:grpSp>
        <p:nvGrpSpPr>
          <p:cNvPr id="20549" name="Group 69"/>
          <p:cNvGrpSpPr>
            <a:grpSpLocks/>
          </p:cNvGrpSpPr>
          <p:nvPr/>
        </p:nvGrpSpPr>
        <p:grpSpPr bwMode="auto">
          <a:xfrm>
            <a:off x="4681165" y="1772816"/>
            <a:ext cx="3851275" cy="3779838"/>
            <a:chOff x="2813" y="1026"/>
            <a:chExt cx="2426" cy="2381"/>
          </a:xfrm>
        </p:grpSpPr>
        <p:sp>
          <p:nvSpPr>
            <p:cNvPr id="20515" name="Oval 35"/>
            <p:cNvSpPr>
              <a:spLocks noChangeAspect="1" noChangeArrowheads="1"/>
            </p:cNvSpPr>
            <p:nvPr/>
          </p:nvSpPr>
          <p:spPr bwMode="auto">
            <a:xfrm>
              <a:off x="2904" y="1360"/>
              <a:ext cx="1882" cy="1882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  <a:p>
              <a:pPr algn="ctr" eaLnBrk="0" hangingPunct="0"/>
              <a:endParaRPr lang="sk-SK" sz="2400">
                <a:latin typeface="Comic Sans MS" pitchFamily="66" charset="0"/>
              </a:endParaRPr>
            </a:p>
          </p:txBody>
        </p:sp>
        <p:grpSp>
          <p:nvGrpSpPr>
            <p:cNvPr id="20548" name="Group 68"/>
            <p:cNvGrpSpPr>
              <a:grpSpLocks/>
            </p:cNvGrpSpPr>
            <p:nvPr/>
          </p:nvGrpSpPr>
          <p:grpSpPr bwMode="auto">
            <a:xfrm>
              <a:off x="2813" y="1026"/>
              <a:ext cx="2426" cy="2381"/>
              <a:chOff x="2813" y="1026"/>
              <a:chExt cx="2426" cy="2381"/>
            </a:xfrm>
          </p:grpSpPr>
          <p:sp>
            <p:nvSpPr>
              <p:cNvPr id="20512" name="Text Box 32"/>
              <p:cNvSpPr txBox="1">
                <a:spLocks noChangeArrowheads="1"/>
              </p:cNvSpPr>
              <p:nvPr/>
            </p:nvSpPr>
            <p:spPr bwMode="auto">
              <a:xfrm>
                <a:off x="5013" y="2115"/>
                <a:ext cx="22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sk-SK"/>
                  <a:t>x</a:t>
                </a:r>
                <a:endParaRPr lang="en-US"/>
              </a:p>
            </p:txBody>
          </p:sp>
          <p:sp>
            <p:nvSpPr>
              <p:cNvPr id="20513" name="Text Box 33"/>
              <p:cNvSpPr txBox="1">
                <a:spLocks noChangeArrowheads="1"/>
              </p:cNvSpPr>
              <p:nvPr/>
            </p:nvSpPr>
            <p:spPr bwMode="auto">
              <a:xfrm>
                <a:off x="3836" y="1026"/>
                <a:ext cx="22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sk-SK"/>
                  <a:t>y</a:t>
                </a:r>
                <a:endParaRPr lang="en-US"/>
              </a:p>
            </p:txBody>
          </p:sp>
          <p:sp>
            <p:nvSpPr>
              <p:cNvPr id="20520" name="Line 40"/>
              <p:cNvSpPr>
                <a:spLocks noChangeShapeType="1"/>
              </p:cNvSpPr>
              <p:nvPr/>
            </p:nvSpPr>
            <p:spPr bwMode="auto">
              <a:xfrm>
                <a:off x="3835" y="1140"/>
                <a:ext cx="0" cy="22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0521" name="Line 41"/>
              <p:cNvSpPr>
                <a:spLocks noChangeShapeType="1"/>
              </p:cNvSpPr>
              <p:nvPr/>
            </p:nvSpPr>
            <p:spPr bwMode="auto">
              <a:xfrm flipH="1">
                <a:off x="2813" y="2296"/>
                <a:ext cx="226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k-SK"/>
              </a:p>
            </p:txBody>
          </p:sp>
        </p:grpSp>
      </p:grpSp>
      <p:sp>
        <p:nvSpPr>
          <p:cNvPr id="20525" name="AutoShape 45"/>
          <p:cNvSpPr>
            <a:spLocks noChangeArrowheads="1"/>
          </p:cNvSpPr>
          <p:nvPr/>
        </p:nvSpPr>
        <p:spPr bwMode="auto">
          <a:xfrm>
            <a:off x="4947865" y="4462041"/>
            <a:ext cx="144462" cy="144463"/>
          </a:xfrm>
          <a:prstGeom prst="flowChartConnector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sk-SK" sz="2400">
              <a:solidFill>
                <a:srgbClr val="6666FF"/>
              </a:solidFill>
              <a:latin typeface="Comic Sans MS" pitchFamily="66" charset="0"/>
            </a:endParaRPr>
          </a:p>
        </p:txBody>
      </p:sp>
      <p:sp>
        <p:nvSpPr>
          <p:cNvPr id="20528" name="Text Box 48"/>
          <p:cNvSpPr txBox="1">
            <a:spLocks noChangeArrowheads="1"/>
          </p:cNvSpPr>
          <p:nvPr/>
        </p:nvSpPr>
        <p:spPr bwMode="auto">
          <a:xfrm>
            <a:off x="6227513" y="5585941"/>
            <a:ext cx="1800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 dirty="0">
                <a:solidFill>
                  <a:srgbClr val="008080"/>
                </a:solidFill>
                <a:sym typeface="Symbol" pitchFamily="18" charset="2"/>
              </a:rPr>
              <a:t>= </a:t>
            </a:r>
            <a:r>
              <a:rPr lang="sk-SK" sz="2800" b="1" dirty="0">
                <a:sym typeface="Symbol" pitchFamily="18" charset="2"/>
              </a:rPr>
              <a:t>1</a:t>
            </a:r>
            <a:r>
              <a:rPr lang="sk-SK" sz="2800" b="1" dirty="0">
                <a:solidFill>
                  <a:srgbClr val="008080"/>
                </a:solidFill>
                <a:sym typeface="Symbol" pitchFamily="18" charset="2"/>
              </a:rPr>
              <a:t>. 2 </a:t>
            </a:r>
            <a:r>
              <a:rPr lang="sk-SK" sz="3200" b="1" dirty="0">
                <a:solidFill>
                  <a:srgbClr val="008080"/>
                </a:solidFill>
                <a:sym typeface="Symbol" pitchFamily="18" charset="2"/>
              </a:rPr>
              <a:t></a:t>
            </a:r>
            <a:r>
              <a:rPr lang="sk-SK" dirty="0">
                <a:solidFill>
                  <a:srgbClr val="008080"/>
                </a:solidFill>
                <a:sym typeface="Symbol" pitchFamily="18" charset="2"/>
              </a:rPr>
              <a:t> </a:t>
            </a:r>
            <a:r>
              <a:rPr lang="sk-SK" sz="2800" dirty="0">
                <a:sym typeface="Symbol" pitchFamily="18" charset="2"/>
              </a:rPr>
              <a:t> </a:t>
            </a:r>
            <a:r>
              <a:rPr lang="sk-SK" sz="2800" b="1" dirty="0">
                <a:solidFill>
                  <a:srgbClr val="008080"/>
                </a:solidFill>
                <a:sym typeface="Symbol" pitchFamily="18" charset="2"/>
              </a:rPr>
              <a:t>+</a:t>
            </a:r>
            <a:endParaRPr lang="en-US" sz="3600" b="1" dirty="0">
              <a:sym typeface="Symbol" pitchFamily="18" charset="2"/>
            </a:endParaRPr>
          </a:p>
        </p:txBody>
      </p:sp>
      <p:sp>
        <p:nvSpPr>
          <p:cNvPr id="20544" name="Line 64"/>
          <p:cNvSpPr>
            <a:spLocks noChangeShapeType="1"/>
          </p:cNvSpPr>
          <p:nvPr/>
        </p:nvSpPr>
        <p:spPr bwMode="auto">
          <a:xfrm rot="19800000">
            <a:off x="4427165" y="4293766"/>
            <a:ext cx="201612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0524" name="Line 44"/>
          <p:cNvSpPr>
            <a:spLocks noChangeShapeType="1"/>
          </p:cNvSpPr>
          <p:nvPr/>
        </p:nvSpPr>
        <p:spPr bwMode="auto">
          <a:xfrm rot="600000" flipH="1" flipV="1">
            <a:off x="5767015" y="3950866"/>
            <a:ext cx="71437" cy="10795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sk-SK"/>
          </a:p>
        </p:txBody>
      </p:sp>
      <p:graphicFrame>
        <p:nvGraphicFramePr>
          <p:cNvPr id="20546" name="Object 6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67717307"/>
              </p:ext>
            </p:extLst>
          </p:nvPr>
        </p:nvGraphicFramePr>
        <p:xfrm>
          <a:off x="8027738" y="5373216"/>
          <a:ext cx="4826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3" name="Rovnice" r:id="rId7" imgW="482400" imgH="952200" progId="Equation.3">
                  <p:embed/>
                </p:oleObj>
              </mc:Choice>
              <mc:Fallback>
                <p:oleObj name="Rovnice" r:id="rId7" imgW="482400" imgH="952200" progId="Equation.3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7738" y="5373216"/>
                        <a:ext cx="4826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5" name="Obrázok 44"/>
          <p:cNvPicPr/>
          <p:nvPr/>
        </p:nvPicPr>
        <p:blipFill rotWithShape="1">
          <a:blip r:embed="rId9"/>
          <a:srcRect l="4960" t="17056" r="81981" b="59598"/>
          <a:stretch/>
        </p:blipFill>
        <p:spPr bwMode="auto">
          <a:xfrm>
            <a:off x="8604448" y="8930"/>
            <a:ext cx="535940" cy="5397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8" name="Text Box 33"/>
          <p:cNvSpPr txBox="1">
            <a:spLocks noChangeArrowheads="1"/>
          </p:cNvSpPr>
          <p:nvPr/>
        </p:nvSpPr>
        <p:spPr bwMode="auto">
          <a:xfrm>
            <a:off x="72008" y="1190362"/>
            <a:ext cx="8892480" cy="4308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200" b="1" dirty="0" smtClean="0">
                <a:solidFill>
                  <a:schemeClr val="accent6">
                    <a:lumMod val="75000"/>
                  </a:schemeClr>
                </a:solidFill>
              </a:rPr>
              <a:t>Základná veľkosť </a:t>
            </a:r>
            <a:r>
              <a:rPr lang="sk-SK" sz="2200" b="1" dirty="0" smtClean="0"/>
              <a:t>uhla je vždy kladná hodnota z intervalu </a:t>
            </a:r>
            <a:r>
              <a:rPr lang="sk-SK" sz="2000" b="1" dirty="0" smtClean="0">
                <a:solidFill>
                  <a:schemeClr val="hlink"/>
                </a:solidFill>
                <a:sym typeface="Symbol" panose="05050102010706020507" pitchFamily="18" charset="2"/>
              </a:rPr>
              <a:t></a:t>
            </a:r>
            <a:r>
              <a:rPr lang="sk-SK" sz="2000" b="1" dirty="0" smtClean="0">
                <a:solidFill>
                  <a:schemeClr val="hlink"/>
                </a:solidFill>
              </a:rPr>
              <a:t>0</a:t>
            </a:r>
            <a:r>
              <a:rPr lang="sk-SK" sz="2000" b="1" dirty="0">
                <a:solidFill>
                  <a:schemeClr val="hlink"/>
                </a:solidFill>
                <a:sym typeface="Symbol" pitchFamily="18" charset="2"/>
              </a:rPr>
              <a:t></a:t>
            </a:r>
            <a:r>
              <a:rPr lang="sk-SK" sz="2000" b="1" dirty="0" smtClean="0">
                <a:solidFill>
                  <a:schemeClr val="hlink"/>
                </a:solidFill>
              </a:rPr>
              <a:t>;360</a:t>
            </a:r>
            <a:r>
              <a:rPr lang="sk-SK" sz="2000" b="1" dirty="0">
                <a:solidFill>
                  <a:schemeClr val="hlink"/>
                </a:solidFill>
                <a:sym typeface="Symbol" pitchFamily="18" charset="2"/>
              </a:rPr>
              <a:t></a:t>
            </a:r>
            <a:r>
              <a:rPr lang="sk-SK" sz="2000" b="1" dirty="0">
                <a:solidFill>
                  <a:schemeClr val="hlink"/>
                </a:solidFill>
              </a:rPr>
              <a:t>)</a:t>
            </a:r>
            <a:r>
              <a:rPr lang="sk-SK" sz="2200" b="1" dirty="0" smtClean="0"/>
              <a:t> </a:t>
            </a:r>
            <a:endParaRPr lang="en-US" sz="2200" b="1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3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3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30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0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30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5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0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1" dur="500"/>
                                        <p:tgtEl>
                                          <p:spTgt spid="20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0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0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3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3000"/>
                                        <p:tgtEl>
                                          <p:spTgt spid="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000"/>
                            </p:stCondLst>
                            <p:childTnLst>
                              <p:par>
                                <p:cTn id="8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3000"/>
                                        <p:tgtEl>
                                          <p:spTgt spid="2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90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0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5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0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0"/>
                            </p:stCondLst>
                            <p:childTnLst>
                              <p:par>
                                <p:cTn id="9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1" dur="500"/>
                                        <p:tgtEl>
                                          <p:spTgt spid="20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0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9" grpId="0" animBg="1"/>
      <p:bldP spid="20490" grpId="1" animBg="1"/>
      <p:bldP spid="20491" grpId="0"/>
      <p:bldP spid="20495" grpId="0" animBg="1"/>
      <p:bldP spid="20493" grpId="0" animBg="1"/>
      <p:bldP spid="20497" grpId="0" animBg="1"/>
      <p:bldP spid="20500" grpId="0" animBg="1"/>
      <p:bldP spid="20505" grpId="0" animBg="1"/>
      <p:bldP spid="20506" grpId="0"/>
      <p:bldP spid="20507" grpId="0" animBg="1" autoUpdateAnimBg="0"/>
      <p:bldP spid="20508" grpId="0"/>
      <p:bldP spid="20514" grpId="0" animBg="1"/>
      <p:bldP spid="20510" grpId="0" animBg="1"/>
      <p:bldP spid="20519" grpId="0" animBg="1"/>
      <p:bldP spid="20525" grpId="0" animBg="1" autoUpdateAnimBg="0"/>
      <p:bldP spid="20528" grpId="0"/>
      <p:bldP spid="20544" grpId="0" animBg="1"/>
      <p:bldP spid="20524" grpId="0" animBg="1"/>
      <p:bldP spid="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2"/>
          <p:cNvSpPr>
            <a:spLocks noGrp="1"/>
          </p:cNvSpPr>
          <p:nvPr>
            <p:ph type="title"/>
          </p:nvPr>
        </p:nvSpPr>
        <p:spPr>
          <a:xfrm>
            <a:off x="230832" y="-27384"/>
            <a:ext cx="8229600" cy="1143000"/>
          </a:xfrm>
          <a:solidFill>
            <a:srgbClr val="DDDDDD"/>
          </a:solidFill>
        </p:spPr>
        <p:txBody>
          <a:bodyPr/>
          <a:lstStyle/>
          <a:p>
            <a:r>
              <a:rPr lang="sk-SK" b="1" dirty="0" smtClean="0"/>
              <a:t>ÚLOHY 2:</a:t>
            </a:r>
            <a:endParaRPr lang="sk-SK" dirty="0"/>
          </a:p>
        </p:txBody>
      </p:sp>
      <p:pic>
        <p:nvPicPr>
          <p:cNvPr id="8" name="Obrázok 7"/>
          <p:cNvPicPr/>
          <p:nvPr/>
        </p:nvPicPr>
        <p:blipFill rotWithShape="1">
          <a:blip r:embed="rId2"/>
          <a:srcRect l="4960" t="17056" r="81981" b="59598"/>
          <a:stretch/>
        </p:blipFill>
        <p:spPr bwMode="auto">
          <a:xfrm>
            <a:off x="8604448" y="8930"/>
            <a:ext cx="535940" cy="5397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Text Box 33"/>
          <p:cNvSpPr txBox="1">
            <a:spLocks noChangeArrowheads="1"/>
          </p:cNvSpPr>
          <p:nvPr/>
        </p:nvSpPr>
        <p:spPr bwMode="auto">
          <a:xfrm>
            <a:off x="72008" y="1190362"/>
            <a:ext cx="6804248" cy="76944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200" b="1" dirty="0" smtClean="0"/>
              <a:t>Vyjadrite </a:t>
            </a:r>
            <a:r>
              <a:rPr lang="sk-SK" sz="2200" b="1" dirty="0" smtClean="0">
                <a:solidFill>
                  <a:schemeClr val="accent6">
                    <a:lumMod val="75000"/>
                  </a:schemeClr>
                </a:solidFill>
              </a:rPr>
              <a:t>základnú veľkosť </a:t>
            </a:r>
            <a:r>
              <a:rPr lang="sk-SK" sz="2200" b="1" dirty="0" smtClean="0"/>
              <a:t>uhla a určte kvadrant, v ktorom  zobrazíme jeho koncové rameno:</a:t>
            </a:r>
            <a:endParaRPr lang="en-US" sz="2200" b="1" dirty="0">
              <a:sym typeface="Symbol" pitchFamily="18" charset="2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394816" y="1980000"/>
            <a:ext cx="136872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 dirty="0" smtClean="0">
                <a:solidFill>
                  <a:srgbClr val="008080"/>
                </a:solidFill>
                <a:sym typeface="Symbol" pitchFamily="18" charset="2"/>
              </a:rPr>
              <a:t>480 =</a:t>
            </a:r>
            <a:r>
              <a:rPr lang="en-US" sz="3600" b="1" dirty="0" smtClean="0">
                <a:sym typeface="Symbol" pitchFamily="18" charset="2"/>
              </a:rPr>
              <a:t> </a:t>
            </a:r>
            <a:endParaRPr lang="en-US" sz="3600" b="1" dirty="0">
              <a:sym typeface="Symbol" pitchFamily="18" charset="2"/>
            </a:endParaRPr>
          </a:p>
        </p:txBody>
      </p:sp>
      <p:sp>
        <p:nvSpPr>
          <p:cNvPr id="11" name="Text Box 26"/>
          <p:cNvSpPr txBox="1">
            <a:spLocks noChangeArrowheads="1"/>
          </p:cNvSpPr>
          <p:nvPr/>
        </p:nvSpPr>
        <p:spPr bwMode="auto">
          <a:xfrm>
            <a:off x="1690812" y="1980000"/>
            <a:ext cx="41053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 dirty="0" smtClean="0">
                <a:sym typeface="Symbol" pitchFamily="18" charset="2"/>
              </a:rPr>
              <a:t>1</a:t>
            </a:r>
            <a:r>
              <a:rPr lang="sk-SK" sz="2800" b="1" dirty="0" smtClean="0">
                <a:solidFill>
                  <a:srgbClr val="008080"/>
                </a:solidFill>
                <a:sym typeface="Symbol" pitchFamily="18" charset="2"/>
              </a:rPr>
              <a:t>.360</a:t>
            </a:r>
            <a:r>
              <a:rPr lang="sk-SK" sz="2800" b="1" dirty="0">
                <a:solidFill>
                  <a:srgbClr val="008080"/>
                </a:solidFill>
                <a:sym typeface="Symbol" pitchFamily="18" charset="2"/>
              </a:rPr>
              <a:t></a:t>
            </a:r>
            <a:r>
              <a:rPr lang="sk-SK" sz="2800" dirty="0">
                <a:sym typeface="Symbol" pitchFamily="18" charset="2"/>
              </a:rPr>
              <a:t> </a:t>
            </a:r>
            <a:r>
              <a:rPr lang="sk-SK" sz="2800" b="1" dirty="0">
                <a:solidFill>
                  <a:srgbClr val="008080"/>
                </a:solidFill>
                <a:sym typeface="Symbol" pitchFamily="18" charset="2"/>
              </a:rPr>
              <a:t>+ </a:t>
            </a: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120</a:t>
            </a: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</a:t>
            </a:r>
            <a:r>
              <a:rPr lang="sk-SK" sz="2800" b="1" dirty="0" smtClean="0">
                <a:solidFill>
                  <a:schemeClr val="hlink"/>
                </a:solidFill>
                <a:sym typeface="Symbol" pitchFamily="18" charset="2"/>
              </a:rPr>
              <a:t>    </a:t>
            </a:r>
            <a:r>
              <a:rPr lang="sk-SK" sz="2800" b="1" dirty="0" smtClean="0">
                <a:sym typeface="Symbol" pitchFamily="18" charset="2"/>
              </a:rPr>
              <a:t>II. </a:t>
            </a:r>
            <a:r>
              <a:rPr lang="sk-SK" sz="2800" b="1" dirty="0" err="1" smtClean="0">
                <a:sym typeface="Symbol" pitchFamily="18" charset="2"/>
              </a:rPr>
              <a:t>kv</a:t>
            </a:r>
            <a:r>
              <a:rPr lang="sk-SK" sz="2400" b="1" dirty="0">
                <a:sym typeface="Symbol" pitchFamily="18" charset="2"/>
              </a:rPr>
              <a:t>.</a:t>
            </a:r>
            <a:r>
              <a:rPr lang="en-US" sz="3600" b="1" dirty="0" smtClean="0">
                <a:sym typeface="Symbol" pitchFamily="18" charset="2"/>
              </a:rPr>
              <a:t> </a:t>
            </a:r>
            <a:endParaRPr lang="en-US" sz="3600" b="1" dirty="0">
              <a:sym typeface="Symbol" pitchFamily="18" charset="2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95387" y="2520000"/>
            <a:ext cx="1584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 dirty="0" smtClean="0">
                <a:solidFill>
                  <a:srgbClr val="008080"/>
                </a:solidFill>
                <a:sym typeface="Symbol" pitchFamily="18" charset="2"/>
              </a:rPr>
              <a:t>960 =</a:t>
            </a:r>
            <a:r>
              <a:rPr lang="en-US" sz="3600" b="1" dirty="0" smtClean="0">
                <a:sym typeface="Symbol" pitchFamily="18" charset="2"/>
              </a:rPr>
              <a:t> </a:t>
            </a:r>
            <a:endParaRPr lang="en-US" sz="3600" b="1" dirty="0">
              <a:sym typeface="Symbol" pitchFamily="18" charset="2"/>
            </a:endParaRPr>
          </a:p>
        </p:txBody>
      </p:sp>
      <p:sp>
        <p:nvSpPr>
          <p:cNvPr id="13" name="Text Box 26"/>
          <p:cNvSpPr txBox="1">
            <a:spLocks noChangeArrowheads="1"/>
          </p:cNvSpPr>
          <p:nvPr/>
        </p:nvSpPr>
        <p:spPr bwMode="auto">
          <a:xfrm>
            <a:off x="1690812" y="2520000"/>
            <a:ext cx="41053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 dirty="0" smtClean="0">
                <a:sym typeface="Symbol" pitchFamily="18" charset="2"/>
              </a:rPr>
              <a:t>2</a:t>
            </a:r>
            <a:r>
              <a:rPr lang="sk-SK" sz="2800" b="1" dirty="0" smtClean="0">
                <a:solidFill>
                  <a:srgbClr val="008080"/>
                </a:solidFill>
                <a:sym typeface="Symbol" pitchFamily="18" charset="2"/>
              </a:rPr>
              <a:t>.360</a:t>
            </a:r>
            <a:r>
              <a:rPr lang="sk-SK" sz="2800" b="1" dirty="0">
                <a:solidFill>
                  <a:srgbClr val="008080"/>
                </a:solidFill>
                <a:sym typeface="Symbol" pitchFamily="18" charset="2"/>
              </a:rPr>
              <a:t></a:t>
            </a:r>
            <a:r>
              <a:rPr lang="sk-SK" sz="2800" dirty="0">
                <a:sym typeface="Symbol" pitchFamily="18" charset="2"/>
              </a:rPr>
              <a:t> </a:t>
            </a:r>
            <a:r>
              <a:rPr lang="sk-SK" sz="2800" b="1" dirty="0">
                <a:solidFill>
                  <a:srgbClr val="008080"/>
                </a:solidFill>
                <a:sym typeface="Symbol" pitchFamily="18" charset="2"/>
              </a:rPr>
              <a:t>+ </a:t>
            </a: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240   </a:t>
            </a:r>
            <a:r>
              <a:rPr lang="sk-SK" sz="2800" b="1" dirty="0" smtClean="0">
                <a:sym typeface="Symbol" pitchFamily="18" charset="2"/>
              </a:rPr>
              <a:t>III. </a:t>
            </a:r>
            <a:r>
              <a:rPr lang="sk-SK" sz="2800" b="1" dirty="0" err="1" smtClean="0">
                <a:sym typeface="Symbol" pitchFamily="18" charset="2"/>
              </a:rPr>
              <a:t>kv</a:t>
            </a:r>
            <a:r>
              <a:rPr lang="sk-SK" sz="2400" b="1" dirty="0">
                <a:sym typeface="Symbol" pitchFamily="18" charset="2"/>
              </a:rPr>
              <a:t>.</a:t>
            </a:r>
            <a:r>
              <a:rPr lang="en-US" sz="3600" b="1" dirty="0" smtClean="0">
                <a:sym typeface="Symbol" pitchFamily="18" charset="2"/>
              </a:rPr>
              <a:t> </a:t>
            </a:r>
            <a:endParaRPr lang="en-US" sz="3600" b="1" dirty="0">
              <a:sym typeface="Symbol" pitchFamily="18" charset="2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179512" y="3060000"/>
            <a:ext cx="1584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 dirty="0" smtClean="0">
                <a:solidFill>
                  <a:srgbClr val="008080"/>
                </a:solidFill>
                <a:sym typeface="Symbol" pitchFamily="18" charset="2"/>
              </a:rPr>
              <a:t>1830 =</a:t>
            </a:r>
            <a:r>
              <a:rPr lang="en-US" sz="3600" b="1" dirty="0" smtClean="0">
                <a:sym typeface="Symbol" pitchFamily="18" charset="2"/>
              </a:rPr>
              <a:t> </a:t>
            </a:r>
            <a:endParaRPr lang="en-US" sz="3600" b="1" dirty="0">
              <a:sym typeface="Symbol" pitchFamily="18" charset="2"/>
            </a:endParaRPr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1690812" y="3060000"/>
            <a:ext cx="41053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 dirty="0" smtClean="0">
                <a:sym typeface="Symbol" pitchFamily="18" charset="2"/>
              </a:rPr>
              <a:t>5</a:t>
            </a:r>
            <a:r>
              <a:rPr lang="sk-SK" sz="2800" b="1" dirty="0" smtClean="0">
                <a:solidFill>
                  <a:srgbClr val="008080"/>
                </a:solidFill>
                <a:sym typeface="Symbol" pitchFamily="18" charset="2"/>
              </a:rPr>
              <a:t>.360</a:t>
            </a:r>
            <a:r>
              <a:rPr lang="sk-SK" sz="2800" b="1" dirty="0">
                <a:solidFill>
                  <a:srgbClr val="008080"/>
                </a:solidFill>
                <a:sym typeface="Symbol" pitchFamily="18" charset="2"/>
              </a:rPr>
              <a:t></a:t>
            </a:r>
            <a:r>
              <a:rPr lang="sk-SK" sz="2800" dirty="0">
                <a:sym typeface="Symbol" pitchFamily="18" charset="2"/>
              </a:rPr>
              <a:t> </a:t>
            </a:r>
            <a:r>
              <a:rPr lang="sk-SK" sz="2800" b="1" dirty="0">
                <a:solidFill>
                  <a:srgbClr val="008080"/>
                </a:solidFill>
                <a:sym typeface="Symbol" pitchFamily="18" charset="2"/>
              </a:rPr>
              <a:t>+ </a:t>
            </a: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30   </a:t>
            </a: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 </a:t>
            </a: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   </a:t>
            </a:r>
            <a:r>
              <a:rPr lang="sk-SK" sz="2800" b="1" dirty="0" smtClean="0">
                <a:sym typeface="Symbol" pitchFamily="18" charset="2"/>
              </a:rPr>
              <a:t>I. </a:t>
            </a:r>
            <a:r>
              <a:rPr lang="sk-SK" sz="2800" b="1" dirty="0" err="1" smtClean="0">
                <a:sym typeface="Symbol" pitchFamily="18" charset="2"/>
              </a:rPr>
              <a:t>kv</a:t>
            </a:r>
            <a:r>
              <a:rPr lang="sk-SK" sz="2400" b="1" dirty="0">
                <a:sym typeface="Symbol" pitchFamily="18" charset="2"/>
              </a:rPr>
              <a:t>.</a:t>
            </a:r>
            <a:r>
              <a:rPr lang="en-US" sz="3600" b="1" dirty="0" smtClean="0">
                <a:sym typeface="Symbol" pitchFamily="18" charset="2"/>
              </a:rPr>
              <a:t> </a:t>
            </a:r>
            <a:endParaRPr lang="en-US" sz="3600" b="1" dirty="0">
              <a:sym typeface="Symbol" pitchFamily="18" charset="2"/>
            </a:endParaRPr>
          </a:p>
        </p:txBody>
      </p:sp>
      <p:sp>
        <p:nvSpPr>
          <p:cNvPr id="17" name="Text Box 48"/>
          <p:cNvSpPr txBox="1">
            <a:spLocks noChangeArrowheads="1"/>
          </p:cNvSpPr>
          <p:nvPr/>
        </p:nvSpPr>
        <p:spPr bwMode="auto">
          <a:xfrm>
            <a:off x="1691655" y="3600000"/>
            <a:ext cx="410448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 dirty="0" smtClean="0">
                <a:sym typeface="Symbol" pitchFamily="18" charset="2"/>
              </a:rPr>
              <a:t>1</a:t>
            </a:r>
            <a:r>
              <a:rPr lang="sk-SK" sz="2800" b="1" dirty="0">
                <a:solidFill>
                  <a:srgbClr val="008080"/>
                </a:solidFill>
                <a:sym typeface="Symbol" pitchFamily="18" charset="2"/>
              </a:rPr>
              <a:t>. </a:t>
            </a:r>
            <a:r>
              <a:rPr lang="sk-SK" sz="2800" b="1" dirty="0" smtClean="0">
                <a:solidFill>
                  <a:srgbClr val="008080"/>
                </a:solidFill>
                <a:sym typeface="Symbol" pitchFamily="18" charset="2"/>
              </a:rPr>
              <a:t>2</a:t>
            </a:r>
            <a:r>
              <a:rPr lang="sk-SK" sz="3200" b="1" dirty="0" smtClean="0">
                <a:solidFill>
                  <a:srgbClr val="008080"/>
                </a:solidFill>
                <a:sym typeface="Symbol" pitchFamily="18" charset="2"/>
              </a:rPr>
              <a:t></a:t>
            </a:r>
            <a:r>
              <a:rPr lang="sk-SK" dirty="0" smtClean="0">
                <a:solidFill>
                  <a:srgbClr val="008080"/>
                </a:solidFill>
                <a:sym typeface="Symbol" pitchFamily="18" charset="2"/>
              </a:rPr>
              <a:t> </a:t>
            </a:r>
            <a:r>
              <a:rPr lang="sk-SK" sz="2800" dirty="0" smtClean="0">
                <a:sym typeface="Symbol" pitchFamily="18" charset="2"/>
              </a:rPr>
              <a:t>  </a:t>
            </a:r>
            <a:r>
              <a:rPr lang="sk-SK" sz="2800" b="1" dirty="0" smtClean="0">
                <a:solidFill>
                  <a:srgbClr val="008080"/>
                </a:solidFill>
                <a:sym typeface="Symbol" pitchFamily="18" charset="2"/>
              </a:rPr>
              <a:t>+ </a:t>
            </a: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4</a:t>
            </a: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/</a:t>
            </a: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3    </a:t>
            </a:r>
            <a:r>
              <a:rPr lang="sk-SK" sz="2800" b="1" dirty="0" smtClean="0">
                <a:sym typeface="Symbol" pitchFamily="18" charset="2"/>
              </a:rPr>
              <a:t>III</a:t>
            </a:r>
            <a:r>
              <a:rPr lang="sk-SK" sz="2800" b="1" dirty="0">
                <a:sym typeface="Symbol" pitchFamily="18" charset="2"/>
              </a:rPr>
              <a:t>. </a:t>
            </a:r>
            <a:r>
              <a:rPr lang="sk-SK" sz="2800" b="1" dirty="0" err="1">
                <a:sym typeface="Symbol" pitchFamily="18" charset="2"/>
              </a:rPr>
              <a:t>kv</a:t>
            </a:r>
            <a:r>
              <a:rPr lang="sk-SK" sz="2400" b="1" dirty="0">
                <a:sym typeface="Symbol" pitchFamily="18" charset="2"/>
              </a:rPr>
              <a:t>.</a:t>
            </a:r>
            <a:r>
              <a:rPr lang="en-US" sz="3600" b="1" dirty="0">
                <a:sym typeface="Symbol" pitchFamily="18" charset="2"/>
              </a:rPr>
              <a:t> 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sym typeface="Symbol" pitchFamily="18" charset="2"/>
            </a:endParaRPr>
          </a:p>
        </p:txBody>
      </p:sp>
      <p:sp>
        <p:nvSpPr>
          <p:cNvPr id="19" name="Text Box 63"/>
          <p:cNvSpPr txBox="1">
            <a:spLocks noChangeArrowheads="1"/>
          </p:cNvSpPr>
          <p:nvPr/>
        </p:nvSpPr>
        <p:spPr bwMode="auto">
          <a:xfrm>
            <a:off x="179513" y="3600000"/>
            <a:ext cx="15121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 dirty="0" smtClean="0">
                <a:solidFill>
                  <a:srgbClr val="009999"/>
                </a:solidFill>
                <a:sym typeface="Symbol" pitchFamily="18" charset="2"/>
              </a:rPr>
              <a:t>10</a:t>
            </a:r>
            <a:r>
              <a:rPr lang="sk-SK" sz="3600" b="1" dirty="0" smtClean="0">
                <a:solidFill>
                  <a:srgbClr val="009999"/>
                </a:solidFill>
                <a:sym typeface="Symbol" pitchFamily="18" charset="2"/>
              </a:rPr>
              <a:t></a:t>
            </a:r>
            <a:r>
              <a:rPr lang="sk-SK" sz="2800" b="1" dirty="0" smtClean="0">
                <a:solidFill>
                  <a:srgbClr val="009999"/>
                </a:solidFill>
                <a:sym typeface="Symbol" pitchFamily="18" charset="2"/>
              </a:rPr>
              <a:t>/3 =  </a:t>
            </a:r>
            <a:endParaRPr lang="en-US" sz="2800" b="1" dirty="0">
              <a:solidFill>
                <a:srgbClr val="009999"/>
              </a:solidFill>
              <a:sym typeface="Symbol" pitchFamily="18" charset="2"/>
            </a:endParaRPr>
          </a:p>
        </p:txBody>
      </p:sp>
      <p:sp>
        <p:nvSpPr>
          <p:cNvPr id="20" name="Text Box 48"/>
          <p:cNvSpPr txBox="1">
            <a:spLocks noChangeArrowheads="1"/>
          </p:cNvSpPr>
          <p:nvPr/>
        </p:nvSpPr>
        <p:spPr bwMode="auto">
          <a:xfrm>
            <a:off x="1691655" y="4140000"/>
            <a:ext cx="367243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 dirty="0" smtClean="0">
                <a:sym typeface="Symbol" pitchFamily="18" charset="2"/>
              </a:rPr>
              <a:t>1</a:t>
            </a:r>
            <a:r>
              <a:rPr lang="sk-SK" sz="2800" b="1" dirty="0">
                <a:solidFill>
                  <a:srgbClr val="008080"/>
                </a:solidFill>
                <a:sym typeface="Symbol" pitchFamily="18" charset="2"/>
              </a:rPr>
              <a:t>. </a:t>
            </a:r>
            <a:r>
              <a:rPr lang="sk-SK" sz="2800" b="1" dirty="0" smtClean="0">
                <a:solidFill>
                  <a:srgbClr val="008080"/>
                </a:solidFill>
                <a:sym typeface="Symbol" pitchFamily="18" charset="2"/>
              </a:rPr>
              <a:t>2</a:t>
            </a:r>
            <a:r>
              <a:rPr lang="sk-SK" sz="3200" b="1" dirty="0" smtClean="0">
                <a:solidFill>
                  <a:srgbClr val="008080"/>
                </a:solidFill>
                <a:sym typeface="Symbol" pitchFamily="18" charset="2"/>
              </a:rPr>
              <a:t></a:t>
            </a:r>
            <a:r>
              <a:rPr lang="sk-SK" dirty="0" smtClean="0">
                <a:solidFill>
                  <a:srgbClr val="008080"/>
                </a:solidFill>
                <a:sym typeface="Symbol" pitchFamily="18" charset="2"/>
              </a:rPr>
              <a:t> </a:t>
            </a:r>
            <a:r>
              <a:rPr lang="sk-SK" sz="2800" dirty="0" smtClean="0">
                <a:sym typeface="Symbol" pitchFamily="18" charset="2"/>
              </a:rPr>
              <a:t>  </a:t>
            </a:r>
            <a:r>
              <a:rPr lang="sk-SK" sz="2800" b="1" dirty="0" smtClean="0">
                <a:solidFill>
                  <a:srgbClr val="008080"/>
                </a:solidFill>
                <a:sym typeface="Symbol" pitchFamily="18" charset="2"/>
              </a:rPr>
              <a:t>+ </a:t>
            </a: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5/6     </a:t>
            </a:r>
            <a:r>
              <a:rPr lang="sk-SK" sz="2800" b="1" dirty="0" smtClean="0">
                <a:sym typeface="Symbol" pitchFamily="18" charset="2"/>
              </a:rPr>
              <a:t>II</a:t>
            </a:r>
            <a:r>
              <a:rPr lang="sk-SK" sz="2800" b="1" dirty="0">
                <a:sym typeface="Symbol" pitchFamily="18" charset="2"/>
              </a:rPr>
              <a:t>. </a:t>
            </a:r>
            <a:r>
              <a:rPr lang="sk-SK" sz="2800" b="1" dirty="0" err="1">
                <a:sym typeface="Symbol" pitchFamily="18" charset="2"/>
              </a:rPr>
              <a:t>kv</a:t>
            </a:r>
            <a:r>
              <a:rPr lang="sk-SK" sz="2400" b="1" dirty="0">
                <a:sym typeface="Symbol" pitchFamily="18" charset="2"/>
              </a:rPr>
              <a:t>.</a:t>
            </a:r>
            <a:r>
              <a:rPr lang="en-US" sz="3600" b="1" dirty="0">
                <a:sym typeface="Symbol" pitchFamily="18" charset="2"/>
              </a:rPr>
              <a:t> 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sym typeface="Symbol" pitchFamily="18" charset="2"/>
            </a:endParaRPr>
          </a:p>
        </p:txBody>
      </p:sp>
      <p:sp>
        <p:nvSpPr>
          <p:cNvPr id="21" name="Text Box 63"/>
          <p:cNvSpPr txBox="1">
            <a:spLocks noChangeArrowheads="1"/>
          </p:cNvSpPr>
          <p:nvPr/>
        </p:nvSpPr>
        <p:spPr bwMode="auto">
          <a:xfrm>
            <a:off x="179513" y="4140000"/>
            <a:ext cx="15121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 dirty="0" smtClean="0">
                <a:solidFill>
                  <a:srgbClr val="008080"/>
                </a:solidFill>
                <a:sym typeface="Symbol" pitchFamily="18" charset="2"/>
              </a:rPr>
              <a:t>17</a:t>
            </a:r>
            <a:r>
              <a:rPr lang="sk-SK" sz="3600" b="1" dirty="0" smtClean="0">
                <a:solidFill>
                  <a:srgbClr val="008080"/>
                </a:solidFill>
                <a:sym typeface="Symbol" pitchFamily="18" charset="2"/>
              </a:rPr>
              <a:t></a:t>
            </a:r>
            <a:r>
              <a:rPr lang="sk-SK" sz="2800" b="1" dirty="0" smtClean="0">
                <a:solidFill>
                  <a:srgbClr val="008080"/>
                </a:solidFill>
                <a:sym typeface="Symbol" pitchFamily="18" charset="2"/>
              </a:rPr>
              <a:t>/6 =  </a:t>
            </a:r>
            <a:endParaRPr lang="en-US" sz="2800" b="1" dirty="0">
              <a:solidFill>
                <a:srgbClr val="008080"/>
              </a:solidFill>
              <a:sym typeface="Symbol" pitchFamily="18" charset="2"/>
            </a:endParaRPr>
          </a:p>
        </p:txBody>
      </p:sp>
      <p:sp>
        <p:nvSpPr>
          <p:cNvPr id="22" name="Text Box 48"/>
          <p:cNvSpPr txBox="1">
            <a:spLocks noChangeArrowheads="1"/>
          </p:cNvSpPr>
          <p:nvPr/>
        </p:nvSpPr>
        <p:spPr bwMode="auto">
          <a:xfrm>
            <a:off x="1691654" y="4680000"/>
            <a:ext cx="367243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 dirty="0" smtClean="0">
                <a:sym typeface="Symbol" pitchFamily="18" charset="2"/>
              </a:rPr>
              <a:t>2</a:t>
            </a:r>
            <a:r>
              <a:rPr lang="sk-SK" sz="2800" b="1" dirty="0" smtClean="0">
                <a:solidFill>
                  <a:srgbClr val="008080"/>
                </a:solidFill>
                <a:sym typeface="Symbol" pitchFamily="18" charset="2"/>
              </a:rPr>
              <a:t>. 2</a:t>
            </a:r>
            <a:r>
              <a:rPr lang="sk-SK" sz="3200" b="1" dirty="0" smtClean="0">
                <a:solidFill>
                  <a:srgbClr val="008080"/>
                </a:solidFill>
                <a:sym typeface="Symbol" pitchFamily="18" charset="2"/>
              </a:rPr>
              <a:t></a:t>
            </a:r>
            <a:r>
              <a:rPr lang="sk-SK" dirty="0" smtClean="0">
                <a:solidFill>
                  <a:srgbClr val="008080"/>
                </a:solidFill>
                <a:sym typeface="Symbol" pitchFamily="18" charset="2"/>
              </a:rPr>
              <a:t> </a:t>
            </a:r>
            <a:r>
              <a:rPr lang="sk-SK" sz="2800" dirty="0" smtClean="0">
                <a:sym typeface="Symbol" pitchFamily="18" charset="2"/>
              </a:rPr>
              <a:t>  </a:t>
            </a:r>
            <a:r>
              <a:rPr lang="sk-SK" sz="2800" b="1" dirty="0" smtClean="0">
                <a:solidFill>
                  <a:srgbClr val="008080"/>
                </a:solidFill>
                <a:sym typeface="Symbol" pitchFamily="18" charset="2"/>
              </a:rPr>
              <a:t>+ </a:t>
            </a: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3/4     </a:t>
            </a:r>
            <a:r>
              <a:rPr lang="sk-SK" sz="2800" b="1" dirty="0" smtClean="0">
                <a:sym typeface="Symbol" pitchFamily="18" charset="2"/>
              </a:rPr>
              <a:t>II</a:t>
            </a:r>
            <a:r>
              <a:rPr lang="sk-SK" sz="2800" b="1" dirty="0">
                <a:sym typeface="Symbol" pitchFamily="18" charset="2"/>
              </a:rPr>
              <a:t>. </a:t>
            </a:r>
            <a:r>
              <a:rPr lang="sk-SK" sz="2800" b="1" dirty="0" err="1">
                <a:sym typeface="Symbol" pitchFamily="18" charset="2"/>
              </a:rPr>
              <a:t>kv</a:t>
            </a:r>
            <a:r>
              <a:rPr lang="sk-SK" sz="2400" b="1" dirty="0">
                <a:sym typeface="Symbol" pitchFamily="18" charset="2"/>
              </a:rPr>
              <a:t>.</a:t>
            </a:r>
            <a:r>
              <a:rPr lang="en-US" sz="3600" b="1" dirty="0">
                <a:sym typeface="Symbol" pitchFamily="18" charset="2"/>
              </a:rPr>
              <a:t> 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sym typeface="Symbol" pitchFamily="18" charset="2"/>
            </a:endParaRPr>
          </a:p>
        </p:txBody>
      </p:sp>
      <p:sp>
        <p:nvSpPr>
          <p:cNvPr id="23" name="Text Box 63"/>
          <p:cNvSpPr txBox="1">
            <a:spLocks noChangeArrowheads="1"/>
          </p:cNvSpPr>
          <p:nvPr/>
        </p:nvSpPr>
        <p:spPr bwMode="auto">
          <a:xfrm>
            <a:off x="179512" y="4680000"/>
            <a:ext cx="15121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 dirty="0" smtClean="0">
                <a:solidFill>
                  <a:srgbClr val="008080"/>
                </a:solidFill>
                <a:sym typeface="Symbol" pitchFamily="18" charset="2"/>
              </a:rPr>
              <a:t>19</a:t>
            </a:r>
            <a:r>
              <a:rPr lang="sk-SK" sz="3600" b="1" dirty="0" smtClean="0">
                <a:solidFill>
                  <a:srgbClr val="008080"/>
                </a:solidFill>
                <a:sym typeface="Symbol" pitchFamily="18" charset="2"/>
              </a:rPr>
              <a:t></a:t>
            </a:r>
            <a:r>
              <a:rPr lang="sk-SK" sz="2800" b="1" dirty="0" smtClean="0">
                <a:solidFill>
                  <a:srgbClr val="008080"/>
                </a:solidFill>
                <a:sym typeface="Symbol" pitchFamily="18" charset="2"/>
              </a:rPr>
              <a:t>/4 =  </a:t>
            </a:r>
            <a:endParaRPr lang="en-US" sz="2800" b="1" dirty="0">
              <a:solidFill>
                <a:srgbClr val="008080"/>
              </a:solidFill>
              <a:sym typeface="Symbol" pitchFamily="18" charset="2"/>
            </a:endParaRP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179512" y="5220000"/>
            <a:ext cx="158474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 dirty="0" smtClean="0">
                <a:solidFill>
                  <a:srgbClr val="008080"/>
                </a:solidFill>
                <a:sym typeface="Symbol" pitchFamily="18" charset="2"/>
              </a:rPr>
              <a:t>- 150 =</a:t>
            </a:r>
            <a:r>
              <a:rPr lang="en-US" sz="3600" b="1" dirty="0" smtClean="0">
                <a:sym typeface="Symbol" pitchFamily="18" charset="2"/>
              </a:rPr>
              <a:t> </a:t>
            </a:r>
            <a:endParaRPr lang="en-US" sz="3600" b="1" dirty="0">
              <a:sym typeface="Symbol" pitchFamily="18" charset="2"/>
            </a:endParaRPr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1547664" y="5220000"/>
            <a:ext cx="41053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 dirty="0" smtClean="0">
                <a:sym typeface="Symbol" pitchFamily="18" charset="2"/>
              </a:rPr>
              <a:t>-1</a:t>
            </a:r>
            <a:r>
              <a:rPr lang="sk-SK" sz="2800" b="1" dirty="0" smtClean="0">
                <a:solidFill>
                  <a:srgbClr val="008080"/>
                </a:solidFill>
                <a:sym typeface="Symbol" pitchFamily="18" charset="2"/>
              </a:rPr>
              <a:t>.360</a:t>
            </a:r>
            <a:r>
              <a:rPr lang="sk-SK" sz="2800" b="1" dirty="0">
                <a:solidFill>
                  <a:srgbClr val="008080"/>
                </a:solidFill>
                <a:sym typeface="Symbol" pitchFamily="18" charset="2"/>
              </a:rPr>
              <a:t></a:t>
            </a:r>
            <a:r>
              <a:rPr lang="sk-SK" sz="2800" dirty="0">
                <a:sym typeface="Symbol" pitchFamily="18" charset="2"/>
              </a:rPr>
              <a:t> </a:t>
            </a:r>
            <a:r>
              <a:rPr lang="sk-SK" sz="2800" b="1" dirty="0">
                <a:solidFill>
                  <a:srgbClr val="008080"/>
                </a:solidFill>
                <a:sym typeface="Symbol" pitchFamily="18" charset="2"/>
              </a:rPr>
              <a:t>+ </a:t>
            </a: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210</a:t>
            </a:r>
            <a:r>
              <a:rPr lang="sk-SK" sz="2800" b="1" dirty="0" smtClean="0">
                <a:solidFill>
                  <a:schemeClr val="hlink"/>
                </a:solidFill>
                <a:sym typeface="Symbol" pitchFamily="18" charset="2"/>
              </a:rPr>
              <a:t>    </a:t>
            </a:r>
            <a:r>
              <a:rPr lang="sk-SK" sz="2800" b="1" dirty="0" smtClean="0">
                <a:sym typeface="Symbol" pitchFamily="18" charset="2"/>
              </a:rPr>
              <a:t>II. </a:t>
            </a:r>
            <a:r>
              <a:rPr lang="sk-SK" sz="2800" b="1" dirty="0" err="1" smtClean="0">
                <a:sym typeface="Symbol" pitchFamily="18" charset="2"/>
              </a:rPr>
              <a:t>kv</a:t>
            </a:r>
            <a:r>
              <a:rPr lang="sk-SK" sz="2400" b="1" dirty="0">
                <a:sym typeface="Symbol" pitchFamily="18" charset="2"/>
              </a:rPr>
              <a:t>.</a:t>
            </a:r>
            <a:r>
              <a:rPr lang="en-US" sz="3600" b="1" dirty="0" smtClean="0">
                <a:sym typeface="Symbol" pitchFamily="18" charset="2"/>
              </a:rPr>
              <a:t> </a:t>
            </a:r>
            <a:endParaRPr lang="en-US" sz="3600" b="1" dirty="0">
              <a:sym typeface="Symbol" pitchFamily="18" charset="2"/>
            </a:endParaRP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179512" y="5760000"/>
            <a:ext cx="158474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 dirty="0" smtClean="0">
                <a:solidFill>
                  <a:srgbClr val="008080"/>
                </a:solidFill>
                <a:sym typeface="Symbol" pitchFamily="18" charset="2"/>
              </a:rPr>
              <a:t>- 630 =</a:t>
            </a:r>
            <a:r>
              <a:rPr lang="en-US" sz="3600" b="1" dirty="0" smtClean="0">
                <a:sym typeface="Symbol" pitchFamily="18" charset="2"/>
              </a:rPr>
              <a:t> </a:t>
            </a:r>
            <a:endParaRPr lang="en-US" sz="3600" b="1" dirty="0">
              <a:sym typeface="Symbol" pitchFamily="18" charset="2"/>
            </a:endParaRP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1547664" y="5760000"/>
            <a:ext cx="41053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 dirty="0" smtClean="0">
                <a:sym typeface="Symbol" pitchFamily="18" charset="2"/>
              </a:rPr>
              <a:t>-2</a:t>
            </a:r>
            <a:r>
              <a:rPr lang="sk-SK" sz="2800" b="1" dirty="0" smtClean="0">
                <a:solidFill>
                  <a:srgbClr val="008080"/>
                </a:solidFill>
                <a:sym typeface="Symbol" pitchFamily="18" charset="2"/>
              </a:rPr>
              <a:t>.360</a:t>
            </a:r>
            <a:r>
              <a:rPr lang="sk-SK" sz="2800" b="1" dirty="0">
                <a:solidFill>
                  <a:srgbClr val="008080"/>
                </a:solidFill>
                <a:sym typeface="Symbol" pitchFamily="18" charset="2"/>
              </a:rPr>
              <a:t></a:t>
            </a:r>
            <a:r>
              <a:rPr lang="sk-SK" sz="2800" dirty="0">
                <a:sym typeface="Symbol" pitchFamily="18" charset="2"/>
              </a:rPr>
              <a:t> </a:t>
            </a:r>
            <a:r>
              <a:rPr lang="sk-SK" sz="2800" b="1" dirty="0">
                <a:solidFill>
                  <a:srgbClr val="008080"/>
                </a:solidFill>
                <a:sym typeface="Symbol" pitchFamily="18" charset="2"/>
              </a:rPr>
              <a:t>+ </a:t>
            </a: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90</a:t>
            </a:r>
            <a:r>
              <a:rPr lang="sk-SK" sz="2800" b="1" dirty="0" smtClean="0">
                <a:solidFill>
                  <a:schemeClr val="hlink"/>
                </a:solidFill>
                <a:sym typeface="Symbol" pitchFamily="18" charset="2"/>
              </a:rPr>
              <a:t>  </a:t>
            </a:r>
            <a:r>
              <a:rPr lang="sk-SK" sz="2800" b="1" dirty="0" smtClean="0">
                <a:sym typeface="Symbol" pitchFamily="18" charset="2"/>
              </a:rPr>
              <a:t>I.- II. </a:t>
            </a:r>
            <a:r>
              <a:rPr lang="sk-SK" sz="2800" b="1" dirty="0" err="1" smtClean="0">
                <a:sym typeface="Symbol" pitchFamily="18" charset="2"/>
              </a:rPr>
              <a:t>kv</a:t>
            </a:r>
            <a:r>
              <a:rPr lang="sk-SK" sz="2400" b="1" dirty="0">
                <a:sym typeface="Symbol" pitchFamily="18" charset="2"/>
              </a:rPr>
              <a:t>.</a:t>
            </a:r>
            <a:r>
              <a:rPr lang="en-US" sz="3600" b="1" dirty="0" smtClean="0">
                <a:sym typeface="Symbol" pitchFamily="18" charset="2"/>
              </a:rPr>
              <a:t> </a:t>
            </a:r>
            <a:endParaRPr lang="en-US" sz="3600" b="1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8402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6" name="Oval 38"/>
          <p:cNvSpPr>
            <a:spLocks noChangeAspect="1" noChangeArrowheads="1"/>
          </p:cNvSpPr>
          <p:nvPr/>
        </p:nvSpPr>
        <p:spPr bwMode="auto">
          <a:xfrm>
            <a:off x="2051050" y="4027488"/>
            <a:ext cx="914400" cy="914400"/>
          </a:xfrm>
          <a:prstGeom prst="ellips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k-SK"/>
          </a:p>
        </p:txBody>
      </p:sp>
      <p:sp>
        <p:nvSpPr>
          <p:cNvPr id="12332" name="Rectangle 44"/>
          <p:cNvSpPr>
            <a:spLocks noChangeArrowheads="1"/>
          </p:cNvSpPr>
          <p:nvPr/>
        </p:nvSpPr>
        <p:spPr bwMode="auto">
          <a:xfrm rot="-2378651">
            <a:off x="2535238" y="3684588"/>
            <a:ext cx="393700" cy="574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2330" name="Rectangle 42"/>
          <p:cNvSpPr>
            <a:spLocks noChangeArrowheads="1"/>
          </p:cNvSpPr>
          <p:nvPr/>
        </p:nvSpPr>
        <p:spPr bwMode="auto">
          <a:xfrm>
            <a:off x="1908175" y="4510088"/>
            <a:ext cx="1079500" cy="5032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2331" name="Rectangle 43"/>
          <p:cNvSpPr>
            <a:spLocks noChangeArrowheads="1"/>
          </p:cNvSpPr>
          <p:nvPr/>
        </p:nvSpPr>
        <p:spPr bwMode="auto">
          <a:xfrm>
            <a:off x="1765300" y="3933825"/>
            <a:ext cx="790575" cy="574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2327" name="Line 39"/>
          <p:cNvSpPr>
            <a:spLocks noChangeShapeType="1"/>
          </p:cNvSpPr>
          <p:nvPr/>
        </p:nvSpPr>
        <p:spPr bwMode="auto">
          <a:xfrm rot="19500000">
            <a:off x="2378075" y="4076700"/>
            <a:ext cx="1473200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2305" name="Rectangle 17"/>
          <p:cNvSpPr>
            <a:spLocks noGrp="1" noChangeArrowheads="1"/>
          </p:cNvSpPr>
          <p:nvPr>
            <p:ph type="title"/>
          </p:nvPr>
        </p:nvSpPr>
        <p:spPr>
          <a:xfrm>
            <a:off x="288032" y="-27384"/>
            <a:ext cx="8028384" cy="1143000"/>
          </a:xfrm>
          <a:solidFill>
            <a:srgbClr val="DDDDDD"/>
          </a:solidFill>
          <a:ln/>
        </p:spPr>
        <p:txBody>
          <a:bodyPr/>
          <a:lstStyle/>
          <a:p>
            <a:pPr algn="l"/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SÍNUS</a:t>
            </a:r>
            <a:r>
              <a:rPr lang="sk-SK" b="1" dirty="0"/>
              <a:t> </a:t>
            </a:r>
            <a:r>
              <a:rPr lang="sk-SK" sz="4000" b="1" dirty="0"/>
              <a:t>orientovaného </a:t>
            </a:r>
            <a:r>
              <a:rPr lang="sk-SK" sz="4000" b="1" dirty="0" smtClean="0"/>
              <a:t>uhla  </a:t>
            </a: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sk-SK" b="1" dirty="0" err="1" smtClean="0">
                <a:solidFill>
                  <a:schemeClr val="accent6">
                    <a:lumMod val="75000"/>
                  </a:schemeClr>
                </a:solidFill>
              </a:rPr>
              <a:t>y</a:t>
            </a:r>
            <a:r>
              <a:rPr lang="sk-SK" b="1" baseline="-25000" dirty="0" err="1" smtClean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306" name="Oval 18"/>
          <p:cNvSpPr>
            <a:spLocks noChangeAspect="1" noChangeArrowheads="1"/>
          </p:cNvSpPr>
          <p:nvPr/>
        </p:nvSpPr>
        <p:spPr bwMode="auto">
          <a:xfrm>
            <a:off x="1006475" y="3005138"/>
            <a:ext cx="2987675" cy="2987675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sk-SK" sz="2400">
              <a:latin typeface="Comic Sans MS" pitchFamily="66" charset="0"/>
            </a:endParaRPr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2268538" y="4510088"/>
            <a:ext cx="874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sk-SK" sz="2000" b="1"/>
              <a:t>S</a:t>
            </a:r>
            <a:r>
              <a:rPr lang="en-US" sz="2000" b="1"/>
              <a:t>[0</a:t>
            </a:r>
            <a:r>
              <a:rPr lang="sk-SK" sz="2000" b="1"/>
              <a:t>,</a:t>
            </a:r>
            <a:r>
              <a:rPr lang="en-US" sz="2000" b="1"/>
              <a:t>0]</a:t>
            </a:r>
            <a:endParaRPr lang="sk-SK" sz="2000" b="1"/>
          </a:p>
        </p:txBody>
      </p:sp>
      <p:grpSp>
        <p:nvGrpSpPr>
          <p:cNvPr id="12324" name="Group 36"/>
          <p:cNvGrpSpPr>
            <a:grpSpLocks/>
          </p:cNvGrpSpPr>
          <p:nvPr/>
        </p:nvGrpSpPr>
        <p:grpSpPr bwMode="auto">
          <a:xfrm>
            <a:off x="854075" y="2062163"/>
            <a:ext cx="4510088" cy="4102100"/>
            <a:chOff x="538" y="981"/>
            <a:chExt cx="2841" cy="2584"/>
          </a:xfrm>
        </p:grpSpPr>
        <p:sp>
          <p:nvSpPr>
            <p:cNvPr id="12308" name="Line 20"/>
            <p:cNvSpPr>
              <a:spLocks noChangeShapeType="1"/>
            </p:cNvSpPr>
            <p:nvPr/>
          </p:nvSpPr>
          <p:spPr bwMode="auto">
            <a:xfrm>
              <a:off x="538" y="2517"/>
              <a:ext cx="27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2309" name="Line 21"/>
            <p:cNvSpPr>
              <a:spLocks noChangeShapeType="1"/>
            </p:cNvSpPr>
            <p:nvPr/>
          </p:nvSpPr>
          <p:spPr bwMode="auto">
            <a:xfrm>
              <a:off x="1586" y="1071"/>
              <a:ext cx="0" cy="24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2311" name="Text Box 23"/>
            <p:cNvSpPr txBox="1">
              <a:spLocks noChangeArrowheads="1"/>
            </p:cNvSpPr>
            <p:nvPr/>
          </p:nvSpPr>
          <p:spPr bwMode="auto">
            <a:xfrm>
              <a:off x="3183" y="2492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sk-SK" sz="2000"/>
                <a:t>x</a:t>
              </a:r>
              <a:endParaRPr lang="sk-SK" sz="2400"/>
            </a:p>
          </p:txBody>
        </p:sp>
        <p:sp>
          <p:nvSpPr>
            <p:cNvPr id="12312" name="Text Box 24"/>
            <p:cNvSpPr txBox="1">
              <a:spLocks noChangeArrowheads="1"/>
            </p:cNvSpPr>
            <p:nvPr/>
          </p:nvSpPr>
          <p:spPr bwMode="auto">
            <a:xfrm>
              <a:off x="1572" y="981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sk-SK" sz="2000"/>
                <a:t>y</a:t>
              </a:r>
              <a:endParaRPr lang="sk-SK" sz="2400"/>
            </a:p>
          </p:txBody>
        </p:sp>
      </p:grp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3940175" y="4438650"/>
            <a:ext cx="704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1"/>
              <a:t>[1</a:t>
            </a:r>
            <a:r>
              <a:rPr lang="sk-SK" sz="2000" b="1"/>
              <a:t>,</a:t>
            </a:r>
            <a:r>
              <a:rPr lang="en-US" sz="2000" b="1"/>
              <a:t>0]</a:t>
            </a:r>
            <a:endParaRPr lang="sk-SK" sz="2000" b="1"/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250825" y="4438650"/>
            <a:ext cx="788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1"/>
              <a:t>[-1</a:t>
            </a:r>
            <a:r>
              <a:rPr lang="sk-SK" sz="2000" b="1"/>
              <a:t>,</a:t>
            </a:r>
            <a:r>
              <a:rPr lang="en-US" sz="2000" b="1"/>
              <a:t>0]</a:t>
            </a:r>
            <a:endParaRPr lang="sk-SK" sz="2000" b="1"/>
          </a:p>
        </p:txBody>
      </p: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2498725" y="2600325"/>
            <a:ext cx="704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1"/>
              <a:t>[0</a:t>
            </a:r>
            <a:r>
              <a:rPr lang="sk-SK" sz="2000" b="1"/>
              <a:t>,1</a:t>
            </a:r>
            <a:r>
              <a:rPr lang="en-US" sz="2000" b="1"/>
              <a:t>]</a:t>
            </a:r>
            <a:endParaRPr lang="sk-SK" sz="2000" b="1"/>
          </a:p>
        </p:txBody>
      </p:sp>
      <p:sp>
        <p:nvSpPr>
          <p:cNvPr id="12317" name="Rectangle 29"/>
          <p:cNvSpPr>
            <a:spLocks noChangeArrowheads="1"/>
          </p:cNvSpPr>
          <p:nvPr/>
        </p:nvSpPr>
        <p:spPr bwMode="auto">
          <a:xfrm>
            <a:off x="2370138" y="5984875"/>
            <a:ext cx="788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1"/>
              <a:t>[0</a:t>
            </a:r>
            <a:r>
              <a:rPr lang="sk-SK" sz="2000" b="1"/>
              <a:t>,-1</a:t>
            </a:r>
            <a:r>
              <a:rPr lang="en-US" sz="2000" b="1"/>
              <a:t>]</a:t>
            </a:r>
            <a:endParaRPr lang="sk-SK" sz="2000" b="1"/>
          </a:p>
        </p:txBody>
      </p:sp>
      <p:sp>
        <p:nvSpPr>
          <p:cNvPr id="12318" name="AutoShape 30"/>
          <p:cNvSpPr>
            <a:spLocks noChangeAspect="1" noChangeArrowheads="1"/>
          </p:cNvSpPr>
          <p:nvPr/>
        </p:nvSpPr>
        <p:spPr bwMode="auto">
          <a:xfrm>
            <a:off x="3932238" y="4445000"/>
            <a:ext cx="107950" cy="10795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2319" name="AutoShape 31"/>
          <p:cNvSpPr>
            <a:spLocks noChangeAspect="1" noChangeArrowheads="1"/>
          </p:cNvSpPr>
          <p:nvPr/>
        </p:nvSpPr>
        <p:spPr bwMode="auto">
          <a:xfrm>
            <a:off x="952500" y="4445000"/>
            <a:ext cx="107950" cy="10795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2320" name="AutoShape 32"/>
          <p:cNvSpPr>
            <a:spLocks noChangeAspect="1" noChangeArrowheads="1"/>
          </p:cNvSpPr>
          <p:nvPr/>
        </p:nvSpPr>
        <p:spPr bwMode="auto">
          <a:xfrm>
            <a:off x="2457450" y="2962275"/>
            <a:ext cx="107950" cy="10795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2321" name="AutoShape 33"/>
          <p:cNvSpPr>
            <a:spLocks noChangeAspect="1" noChangeArrowheads="1"/>
          </p:cNvSpPr>
          <p:nvPr/>
        </p:nvSpPr>
        <p:spPr bwMode="auto">
          <a:xfrm>
            <a:off x="2457450" y="5949950"/>
            <a:ext cx="107950" cy="10795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2322" name="Rectangle 34"/>
          <p:cNvSpPr>
            <a:spLocks noChangeArrowheads="1"/>
          </p:cNvSpPr>
          <p:nvPr/>
        </p:nvSpPr>
        <p:spPr bwMode="auto">
          <a:xfrm>
            <a:off x="242888" y="1365250"/>
            <a:ext cx="1328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sk-SK" sz="2400" b="1"/>
              <a:t>k(S;r=1)</a:t>
            </a:r>
          </a:p>
        </p:txBody>
      </p:sp>
      <p:sp>
        <p:nvSpPr>
          <p:cNvPr id="12323" name="Rectangle 35"/>
          <p:cNvSpPr>
            <a:spLocks noChangeArrowheads="1"/>
          </p:cNvSpPr>
          <p:nvPr/>
        </p:nvSpPr>
        <p:spPr bwMode="auto">
          <a:xfrm>
            <a:off x="971550" y="332105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sk-SK" sz="2000" b="1"/>
              <a:t>k</a:t>
            </a:r>
          </a:p>
        </p:txBody>
      </p:sp>
      <p:sp>
        <p:nvSpPr>
          <p:cNvPr id="12325" name="Rectangle 37"/>
          <p:cNvSpPr>
            <a:spLocks noChangeArrowheads="1"/>
          </p:cNvSpPr>
          <p:nvPr/>
        </p:nvSpPr>
        <p:spPr bwMode="auto">
          <a:xfrm>
            <a:off x="1885950" y="1365250"/>
            <a:ext cx="3622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sk-SK" sz="2400" b="1">
                <a:solidFill>
                  <a:schemeClr val="hlink"/>
                </a:solidFill>
              </a:rPr>
              <a:t>JEDNOTKOVÁ</a:t>
            </a:r>
            <a:r>
              <a:rPr lang="sk-SK" sz="2400" b="1"/>
              <a:t> kružnica</a:t>
            </a:r>
          </a:p>
        </p:txBody>
      </p:sp>
      <p:sp>
        <p:nvSpPr>
          <p:cNvPr id="12329" name="Line 41"/>
          <p:cNvSpPr>
            <a:spLocks noChangeShapeType="1"/>
          </p:cNvSpPr>
          <p:nvPr/>
        </p:nvSpPr>
        <p:spPr bwMode="auto">
          <a:xfrm rot="960000">
            <a:off x="2889250" y="4246563"/>
            <a:ext cx="71438" cy="107950"/>
          </a:xfrm>
          <a:prstGeom prst="line">
            <a:avLst/>
          </a:prstGeom>
          <a:noFill/>
          <a:ln w="22225">
            <a:solidFill>
              <a:srgbClr val="008080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2333" name="Text Box 45"/>
          <p:cNvSpPr txBox="1">
            <a:spLocks noChangeArrowheads="1"/>
          </p:cNvSpPr>
          <p:nvPr/>
        </p:nvSpPr>
        <p:spPr bwMode="auto">
          <a:xfrm>
            <a:off x="2627313" y="4184650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000" b="1">
                <a:solidFill>
                  <a:srgbClr val="008080"/>
                </a:solidFill>
                <a:sym typeface="Symbol" pitchFamily="18" charset="2"/>
              </a:rPr>
              <a:t> </a:t>
            </a:r>
            <a:r>
              <a:rPr lang="en-US" sz="2000" b="1">
                <a:solidFill>
                  <a:srgbClr val="008080"/>
                </a:solidFill>
                <a:sym typeface="Symbol" pitchFamily="18" charset="2"/>
              </a:rPr>
              <a:t> </a:t>
            </a:r>
          </a:p>
        </p:txBody>
      </p:sp>
      <p:sp>
        <p:nvSpPr>
          <p:cNvPr id="12334" name="Line 46"/>
          <p:cNvSpPr>
            <a:spLocks noChangeShapeType="1"/>
          </p:cNvSpPr>
          <p:nvPr/>
        </p:nvSpPr>
        <p:spPr bwMode="auto">
          <a:xfrm>
            <a:off x="3708400" y="3644900"/>
            <a:ext cx="0" cy="863600"/>
          </a:xfrm>
          <a:prstGeom prst="line">
            <a:avLst/>
          </a:prstGeom>
          <a:noFill/>
          <a:ln w="19050">
            <a:solidFill>
              <a:srgbClr val="00808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2335" name="Rectangle 47"/>
          <p:cNvSpPr>
            <a:spLocks noChangeArrowheads="1"/>
          </p:cNvSpPr>
          <p:nvPr/>
        </p:nvSpPr>
        <p:spPr bwMode="auto">
          <a:xfrm>
            <a:off x="3740150" y="3319463"/>
            <a:ext cx="1192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sk-SK" sz="2000" b="1">
                <a:solidFill>
                  <a:srgbClr val="008080"/>
                </a:solidFill>
              </a:rPr>
              <a:t>M</a:t>
            </a:r>
            <a:r>
              <a:rPr lang="en-US" sz="2000" b="1">
                <a:solidFill>
                  <a:srgbClr val="008080"/>
                </a:solidFill>
              </a:rPr>
              <a:t>[</a:t>
            </a:r>
            <a:r>
              <a:rPr lang="sk-SK" sz="2000" b="1">
                <a:solidFill>
                  <a:srgbClr val="008080"/>
                </a:solidFill>
              </a:rPr>
              <a:t>x</a:t>
            </a:r>
            <a:r>
              <a:rPr lang="sk-SK" sz="2000" b="1" baseline="-25000">
                <a:solidFill>
                  <a:srgbClr val="008080"/>
                </a:solidFill>
              </a:rPr>
              <a:t>M</a:t>
            </a:r>
            <a:r>
              <a:rPr lang="sk-SK" sz="2000" b="1">
                <a:solidFill>
                  <a:srgbClr val="008080"/>
                </a:solidFill>
              </a:rPr>
              <a:t>,</a:t>
            </a:r>
            <a:r>
              <a:rPr lang="sk-SK" sz="2000" b="1">
                <a:solidFill>
                  <a:schemeClr val="hlink"/>
                </a:solidFill>
              </a:rPr>
              <a:t>y</a:t>
            </a:r>
            <a:r>
              <a:rPr lang="sk-SK" sz="2000" b="1" baseline="-25000">
                <a:solidFill>
                  <a:schemeClr val="hlink"/>
                </a:solidFill>
              </a:rPr>
              <a:t>M</a:t>
            </a:r>
            <a:r>
              <a:rPr lang="en-US" sz="2000" b="1">
                <a:solidFill>
                  <a:srgbClr val="008080"/>
                </a:solidFill>
              </a:rPr>
              <a:t>]</a:t>
            </a:r>
            <a:endParaRPr lang="sk-SK" sz="2000" b="1">
              <a:solidFill>
                <a:srgbClr val="008080"/>
              </a:solidFill>
            </a:endParaRPr>
          </a:p>
        </p:txBody>
      </p:sp>
      <p:sp>
        <p:nvSpPr>
          <p:cNvPr id="12336" name="Rectangle 48"/>
          <p:cNvSpPr>
            <a:spLocks noChangeArrowheads="1"/>
          </p:cNvSpPr>
          <p:nvPr/>
        </p:nvSpPr>
        <p:spPr bwMode="auto">
          <a:xfrm>
            <a:off x="3563938" y="4365625"/>
            <a:ext cx="463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sk-SK" sz="2000" b="1">
                <a:solidFill>
                  <a:srgbClr val="008080"/>
                </a:solidFill>
              </a:rPr>
              <a:t>x</a:t>
            </a:r>
            <a:r>
              <a:rPr lang="sk-SK" sz="2000" b="1" baseline="-25000">
                <a:solidFill>
                  <a:srgbClr val="008080"/>
                </a:solidFill>
              </a:rPr>
              <a:t>M</a:t>
            </a:r>
            <a:endParaRPr lang="sk-SK" sz="2000" b="1">
              <a:solidFill>
                <a:schemeClr val="hlink"/>
              </a:solidFill>
            </a:endParaRPr>
          </a:p>
        </p:txBody>
      </p:sp>
      <p:sp>
        <p:nvSpPr>
          <p:cNvPr id="12337" name="Line 49"/>
          <p:cNvSpPr>
            <a:spLocks noChangeShapeType="1"/>
          </p:cNvSpPr>
          <p:nvPr/>
        </p:nvSpPr>
        <p:spPr bwMode="auto">
          <a:xfrm rot="16200000">
            <a:off x="3111500" y="3068638"/>
            <a:ext cx="0" cy="1187450"/>
          </a:xfrm>
          <a:prstGeom prst="line">
            <a:avLst/>
          </a:prstGeom>
          <a:noFill/>
          <a:ln w="19050">
            <a:solidFill>
              <a:schemeClr val="hlink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2338" name="Rectangle 50"/>
          <p:cNvSpPr>
            <a:spLocks noChangeArrowheads="1"/>
          </p:cNvSpPr>
          <p:nvPr/>
        </p:nvSpPr>
        <p:spPr bwMode="auto">
          <a:xfrm>
            <a:off x="2124075" y="3429000"/>
            <a:ext cx="463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sk-SK" sz="2000" b="1">
                <a:solidFill>
                  <a:schemeClr val="hlink"/>
                </a:solidFill>
              </a:rPr>
              <a:t>y</a:t>
            </a:r>
            <a:r>
              <a:rPr lang="sk-SK" sz="2000" b="1" baseline="-25000">
                <a:solidFill>
                  <a:schemeClr val="hlink"/>
                </a:solidFill>
              </a:rPr>
              <a:t>M</a:t>
            </a:r>
            <a:endParaRPr lang="sk-SK" sz="2000" b="1">
              <a:solidFill>
                <a:schemeClr val="hlink"/>
              </a:solidFill>
            </a:endParaRPr>
          </a:p>
        </p:txBody>
      </p:sp>
      <p:sp>
        <p:nvSpPr>
          <p:cNvPr id="12341" name="Rectangle 53"/>
          <p:cNvSpPr>
            <a:spLocks noChangeArrowheads="1"/>
          </p:cNvSpPr>
          <p:nvPr/>
        </p:nvSpPr>
        <p:spPr bwMode="auto">
          <a:xfrm>
            <a:off x="0" y="2967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12340" name="Object 52"/>
          <p:cNvGraphicFramePr>
            <a:graphicFrameLocks noChangeAspect="1"/>
          </p:cNvGraphicFramePr>
          <p:nvPr/>
        </p:nvGraphicFramePr>
        <p:xfrm>
          <a:off x="7470775" y="1484313"/>
          <a:ext cx="41275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6" name="Rovnice" r:id="rId3" imgW="507960" imgH="927000" progId="Equation.3">
                  <p:embed/>
                </p:oleObj>
              </mc:Choice>
              <mc:Fallback>
                <p:oleObj name="Rovnice" r:id="rId3" imgW="507960" imgH="927000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0775" y="1484313"/>
                        <a:ext cx="41275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42" name="Rectangle 54"/>
          <p:cNvSpPr>
            <a:spLocks noChangeArrowheads="1"/>
          </p:cNvSpPr>
          <p:nvPr/>
        </p:nvSpPr>
        <p:spPr bwMode="auto">
          <a:xfrm>
            <a:off x="3348038" y="3860800"/>
            <a:ext cx="412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sk-SK" sz="1600" b="1">
                <a:solidFill>
                  <a:schemeClr val="hlink"/>
                </a:solidFill>
              </a:rPr>
              <a:t>y</a:t>
            </a:r>
            <a:r>
              <a:rPr lang="sk-SK" sz="1600" b="1" baseline="-25000">
                <a:solidFill>
                  <a:schemeClr val="hlink"/>
                </a:solidFill>
              </a:rPr>
              <a:t>M</a:t>
            </a:r>
            <a:endParaRPr lang="sk-SK" sz="1600" b="1">
              <a:solidFill>
                <a:schemeClr val="hlink"/>
              </a:solidFill>
            </a:endParaRPr>
          </a:p>
        </p:txBody>
      </p:sp>
      <p:sp>
        <p:nvSpPr>
          <p:cNvPr id="12343" name="Rectangle 55"/>
          <p:cNvSpPr>
            <a:spLocks noChangeArrowheads="1"/>
          </p:cNvSpPr>
          <p:nvPr/>
        </p:nvSpPr>
        <p:spPr bwMode="auto">
          <a:xfrm>
            <a:off x="2916238" y="3789363"/>
            <a:ext cx="282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sk-SK" sz="2000" b="1">
                <a:solidFill>
                  <a:srgbClr val="008080"/>
                </a:solidFill>
              </a:rPr>
              <a:t>r</a:t>
            </a:r>
          </a:p>
        </p:txBody>
      </p:sp>
      <p:sp>
        <p:nvSpPr>
          <p:cNvPr id="12348" name="Rectangle 60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349" name="Text Box 61"/>
          <p:cNvSpPr txBox="1">
            <a:spLocks noChangeArrowheads="1"/>
          </p:cNvSpPr>
          <p:nvPr/>
        </p:nvSpPr>
        <p:spPr bwMode="auto">
          <a:xfrm>
            <a:off x="6588125" y="2532063"/>
            <a:ext cx="1944688" cy="557212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>
                <a:solidFill>
                  <a:schemeClr val="hlink"/>
                </a:solidFill>
              </a:rPr>
              <a:t>sin </a:t>
            </a:r>
            <a:r>
              <a:rPr lang="sk-SK" sz="2800" b="1">
                <a:solidFill>
                  <a:schemeClr val="hlink"/>
                </a:solidFill>
                <a:sym typeface="Symbol" pitchFamily="18" charset="2"/>
              </a:rPr>
              <a:t> = y</a:t>
            </a:r>
            <a:r>
              <a:rPr lang="sk-SK" sz="2800" b="1" baseline="-25000">
                <a:solidFill>
                  <a:schemeClr val="hlink"/>
                </a:solidFill>
                <a:sym typeface="Symbol" pitchFamily="18" charset="2"/>
              </a:rPr>
              <a:t>M</a:t>
            </a:r>
            <a:endParaRPr lang="en-US" sz="2800" b="1" baseline="-25000">
              <a:solidFill>
                <a:schemeClr val="hlink"/>
              </a:solidFill>
              <a:sym typeface="Symbol" pitchFamily="18" charset="2"/>
            </a:endParaRPr>
          </a:p>
        </p:txBody>
      </p:sp>
      <p:sp>
        <p:nvSpPr>
          <p:cNvPr id="12350" name="Text Box 62"/>
          <p:cNvSpPr txBox="1">
            <a:spLocks noChangeArrowheads="1"/>
          </p:cNvSpPr>
          <p:nvPr/>
        </p:nvSpPr>
        <p:spPr bwMode="auto">
          <a:xfrm>
            <a:off x="6248400" y="1595438"/>
            <a:ext cx="12747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400" b="1">
                <a:solidFill>
                  <a:schemeClr val="hlink"/>
                </a:solidFill>
              </a:rPr>
              <a:t>sin </a:t>
            </a:r>
            <a:r>
              <a:rPr lang="sk-SK" sz="2400" b="1">
                <a:solidFill>
                  <a:schemeClr val="hlink"/>
                </a:solidFill>
                <a:sym typeface="Symbol" pitchFamily="18" charset="2"/>
              </a:rPr>
              <a:t></a:t>
            </a:r>
            <a:r>
              <a:rPr lang="sk-SK" sz="2800" b="1">
                <a:solidFill>
                  <a:schemeClr val="hlink"/>
                </a:solidFill>
                <a:sym typeface="Symbol" pitchFamily="18" charset="2"/>
              </a:rPr>
              <a:t> = </a:t>
            </a:r>
            <a:endParaRPr lang="en-US" sz="2800" b="1" baseline="-25000">
              <a:solidFill>
                <a:schemeClr val="hlink"/>
              </a:solidFill>
              <a:sym typeface="Symbol" pitchFamily="18" charset="2"/>
            </a:endParaRPr>
          </a:p>
        </p:txBody>
      </p:sp>
      <p:sp>
        <p:nvSpPr>
          <p:cNvPr id="12351" name="Line 63"/>
          <p:cNvSpPr>
            <a:spLocks noChangeShapeType="1"/>
          </p:cNvSpPr>
          <p:nvPr/>
        </p:nvSpPr>
        <p:spPr bwMode="auto">
          <a:xfrm>
            <a:off x="2517775" y="3656013"/>
            <a:ext cx="0" cy="827087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2313" name="AutoShape 25"/>
          <p:cNvSpPr>
            <a:spLocks noChangeAspect="1" noChangeArrowheads="1"/>
          </p:cNvSpPr>
          <p:nvPr/>
        </p:nvSpPr>
        <p:spPr bwMode="auto">
          <a:xfrm>
            <a:off x="2457450" y="4445000"/>
            <a:ext cx="107950" cy="10795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2352" name="Line 64"/>
          <p:cNvSpPr>
            <a:spLocks noChangeShapeType="1"/>
          </p:cNvSpPr>
          <p:nvPr/>
        </p:nvSpPr>
        <p:spPr bwMode="auto">
          <a:xfrm>
            <a:off x="3708400" y="3681413"/>
            <a:ext cx="0" cy="827087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2328" name="AutoShape 40"/>
          <p:cNvSpPr>
            <a:spLocks noChangeArrowheads="1"/>
          </p:cNvSpPr>
          <p:nvPr/>
        </p:nvSpPr>
        <p:spPr bwMode="auto">
          <a:xfrm>
            <a:off x="3656013" y="3576638"/>
            <a:ext cx="144462" cy="144462"/>
          </a:xfrm>
          <a:prstGeom prst="flowChartConnector">
            <a:avLst/>
          </a:prstGeom>
          <a:solidFill>
            <a:srgbClr val="008080"/>
          </a:solidFill>
          <a:ln w="9525">
            <a:solidFill>
              <a:srgbClr val="0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sk-SK" sz="2400">
              <a:solidFill>
                <a:srgbClr val="6666FF"/>
              </a:solidFill>
              <a:latin typeface="Comic Sans MS" pitchFamily="66" charset="0"/>
            </a:endParaRPr>
          </a:p>
        </p:txBody>
      </p:sp>
      <p:sp>
        <p:nvSpPr>
          <p:cNvPr id="12353" name="Text Box 65"/>
          <p:cNvSpPr txBox="1">
            <a:spLocks noChangeArrowheads="1"/>
          </p:cNvSpPr>
          <p:nvPr/>
        </p:nvSpPr>
        <p:spPr bwMode="auto">
          <a:xfrm>
            <a:off x="6116638" y="3238500"/>
            <a:ext cx="234315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/>
              <a:t>sin    0</a:t>
            </a:r>
            <a:r>
              <a:rPr lang="sk-SK" sz="2800" b="1">
                <a:sym typeface="Symbol" pitchFamily="18" charset="2"/>
              </a:rPr>
              <a:t>  =  0</a:t>
            </a:r>
            <a:endParaRPr lang="en-US" sz="2800" b="1" baseline="-25000">
              <a:sym typeface="Symbol" pitchFamily="18" charset="2"/>
            </a:endParaRPr>
          </a:p>
        </p:txBody>
      </p:sp>
      <p:sp>
        <p:nvSpPr>
          <p:cNvPr id="12354" name="Text Box 66"/>
          <p:cNvSpPr txBox="1">
            <a:spLocks noChangeArrowheads="1"/>
          </p:cNvSpPr>
          <p:nvPr/>
        </p:nvSpPr>
        <p:spPr bwMode="auto">
          <a:xfrm>
            <a:off x="6116638" y="3778250"/>
            <a:ext cx="2303462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/>
              <a:t>sin   90</a:t>
            </a:r>
            <a:r>
              <a:rPr lang="sk-SK" sz="2800" b="1">
                <a:sym typeface="Symbol" pitchFamily="18" charset="2"/>
              </a:rPr>
              <a:t> =  1</a:t>
            </a:r>
            <a:endParaRPr lang="en-US" sz="2800" b="1" baseline="-25000">
              <a:sym typeface="Symbol" pitchFamily="18" charset="2"/>
            </a:endParaRPr>
          </a:p>
        </p:txBody>
      </p:sp>
      <p:sp>
        <p:nvSpPr>
          <p:cNvPr id="12355" name="Text Box 67"/>
          <p:cNvSpPr txBox="1">
            <a:spLocks noChangeArrowheads="1"/>
          </p:cNvSpPr>
          <p:nvPr/>
        </p:nvSpPr>
        <p:spPr bwMode="auto">
          <a:xfrm>
            <a:off x="6116638" y="4318000"/>
            <a:ext cx="2416175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/>
              <a:t>sin 180</a:t>
            </a:r>
            <a:r>
              <a:rPr lang="sk-SK" sz="2800" b="1">
                <a:sym typeface="Symbol" pitchFamily="18" charset="2"/>
              </a:rPr>
              <a:t> =  0</a:t>
            </a:r>
            <a:endParaRPr lang="en-US" sz="2800" b="1" baseline="-25000">
              <a:sym typeface="Symbol" pitchFamily="18" charset="2"/>
            </a:endParaRPr>
          </a:p>
        </p:txBody>
      </p:sp>
      <p:sp>
        <p:nvSpPr>
          <p:cNvPr id="12356" name="Text Box 68"/>
          <p:cNvSpPr txBox="1">
            <a:spLocks noChangeArrowheads="1"/>
          </p:cNvSpPr>
          <p:nvPr/>
        </p:nvSpPr>
        <p:spPr bwMode="auto">
          <a:xfrm>
            <a:off x="6116638" y="4857750"/>
            <a:ext cx="2447925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/>
              <a:t>sin 270</a:t>
            </a:r>
            <a:r>
              <a:rPr lang="sk-SK" sz="2800" b="1">
                <a:sym typeface="Symbol" pitchFamily="18" charset="2"/>
              </a:rPr>
              <a:t> = -1</a:t>
            </a:r>
            <a:endParaRPr lang="en-US" sz="2800" b="1" baseline="-25000">
              <a:sym typeface="Symbol" pitchFamily="18" charset="2"/>
            </a:endParaRPr>
          </a:p>
        </p:txBody>
      </p:sp>
      <p:sp>
        <p:nvSpPr>
          <p:cNvPr id="12357" name="Text Box 69"/>
          <p:cNvSpPr txBox="1">
            <a:spLocks noChangeArrowheads="1"/>
          </p:cNvSpPr>
          <p:nvPr/>
        </p:nvSpPr>
        <p:spPr bwMode="auto">
          <a:xfrm>
            <a:off x="6116638" y="5397500"/>
            <a:ext cx="234315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/>
              <a:t>sin 360</a:t>
            </a:r>
            <a:r>
              <a:rPr lang="sk-SK" sz="2800" b="1">
                <a:sym typeface="Symbol" pitchFamily="18" charset="2"/>
              </a:rPr>
              <a:t> =  0</a:t>
            </a:r>
            <a:endParaRPr lang="en-US" sz="2800" b="1" baseline="-25000">
              <a:sym typeface="Symbol" pitchFamily="18" charset="2"/>
            </a:endParaRPr>
          </a:p>
        </p:txBody>
      </p:sp>
      <p:pic>
        <p:nvPicPr>
          <p:cNvPr id="49" name="Obrázok 48"/>
          <p:cNvPicPr/>
          <p:nvPr/>
        </p:nvPicPr>
        <p:blipFill rotWithShape="1">
          <a:blip r:embed="rId5"/>
          <a:srcRect l="4960" t="17056" r="81981" b="59598"/>
          <a:stretch/>
        </p:blipFill>
        <p:spPr bwMode="auto">
          <a:xfrm>
            <a:off x="8604448" y="8930"/>
            <a:ext cx="535940" cy="5397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2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2" dur="5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30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000"/>
                            </p:stCondLst>
                            <p:childTnLst>
                              <p:par>
                                <p:cTn id="9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5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20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2000"/>
                                        <p:tgtEl>
                                          <p:spTgt spid="1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1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2000"/>
                                        <p:tgtEl>
                                          <p:spTgt spid="12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2000"/>
                                        <p:tgtEl>
                                          <p:spTgt spid="12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000"/>
                            </p:stCondLst>
                            <p:childTnLst>
                              <p:par>
                                <p:cTn id="1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1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4500"/>
                            </p:stCondLst>
                            <p:childTnLst>
                              <p:par>
                                <p:cTn id="1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1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12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12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12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12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12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12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12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6" grpId="0" animBg="1"/>
      <p:bldP spid="12327" grpId="0" animBg="1"/>
      <p:bldP spid="12305" grpId="0" animBg="1"/>
      <p:bldP spid="12306" grpId="0" animBg="1" autoUpdateAnimBg="0"/>
      <p:bldP spid="12310" grpId="0"/>
      <p:bldP spid="12314" grpId="0"/>
      <p:bldP spid="12315" grpId="0"/>
      <p:bldP spid="12316" grpId="0"/>
      <p:bldP spid="12317" grpId="0"/>
      <p:bldP spid="12318" grpId="0" animBg="1"/>
      <p:bldP spid="12319" grpId="0" animBg="1"/>
      <p:bldP spid="12320" grpId="0" animBg="1"/>
      <p:bldP spid="12321" grpId="0" animBg="1"/>
      <p:bldP spid="12322" grpId="0"/>
      <p:bldP spid="12323" grpId="0"/>
      <p:bldP spid="12325" grpId="0"/>
      <p:bldP spid="12329" grpId="0" animBg="1"/>
      <p:bldP spid="12333" grpId="0"/>
      <p:bldP spid="12334" grpId="0" animBg="1"/>
      <p:bldP spid="12335" grpId="0"/>
      <p:bldP spid="12336" grpId="0"/>
      <p:bldP spid="12337" grpId="0" animBg="1"/>
      <p:bldP spid="12338" grpId="0"/>
      <p:bldP spid="12342" grpId="0"/>
      <p:bldP spid="12343" grpId="0"/>
      <p:bldP spid="12349" grpId="0" animBg="1"/>
      <p:bldP spid="12350" grpId="0"/>
      <p:bldP spid="12351" grpId="0" animBg="1"/>
      <p:bldP spid="12313" grpId="0" animBg="1"/>
      <p:bldP spid="12352" grpId="0" animBg="1"/>
      <p:bldP spid="12328" grpId="0" animBg="1" autoUpdateAnimBg="0"/>
      <p:bldP spid="12353" grpId="0"/>
      <p:bldP spid="12354" grpId="0"/>
      <p:bldP spid="12355" grpId="0"/>
      <p:bldP spid="12356" grpId="0"/>
      <p:bldP spid="12357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1505</TotalTime>
  <Words>792</Words>
  <Application>Microsoft Office PowerPoint</Application>
  <PresentationFormat>Prezentácia na obrazovke (4:3)</PresentationFormat>
  <Paragraphs>801</Paragraphs>
  <Slides>11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8" baseType="lpstr">
      <vt:lpstr>Arial</vt:lpstr>
      <vt:lpstr>Comic Sans MS</vt:lpstr>
      <vt:lpstr>French Script MT</vt:lpstr>
      <vt:lpstr>Symbol</vt:lpstr>
      <vt:lpstr>Times New Roman</vt:lpstr>
      <vt:lpstr>Výchozí návrh</vt:lpstr>
      <vt:lpstr>Rovnice</vt:lpstr>
      <vt:lpstr>ORIENTOVANÝ UHOL  a jeho  GONIOMETRICKÉ FUNKCIE sínus a kosínus</vt:lpstr>
      <vt:lpstr>ORIENTOVANÝ   UHOL     </vt:lpstr>
      <vt:lpstr>ZNÁZORNENIE orientovaného uhla</vt:lpstr>
      <vt:lpstr>OBLÚKOVÁ miera uhla - radián</vt:lpstr>
      <vt:lpstr>VEĽKOSŤ orientovaného uhla</vt:lpstr>
      <vt:lpstr>ÚLOHY 1:</vt:lpstr>
      <vt:lpstr>ZÁKLADNÁ veľkosť uhla</vt:lpstr>
      <vt:lpstr>ÚLOHY 2:</vt:lpstr>
      <vt:lpstr>SÍNUS orientovaného uhla  (yM)</vt:lpstr>
      <vt:lpstr>KOSÍNUS orientovaného uhla (xM)</vt:lpstr>
      <vt:lpstr>Veľa úspechov pri riešení úloh   Mgr. Anna Černinská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GONIOMETRICKÉ FUNKCIE ORIENTOVANÉHO UHLA</dc:title>
  <dc:creator>Cermir</dc:creator>
  <cp:lastModifiedBy>ucitel</cp:lastModifiedBy>
  <cp:revision>120</cp:revision>
  <dcterms:created xsi:type="dcterms:W3CDTF">2008-03-05T17:38:34Z</dcterms:created>
  <dcterms:modified xsi:type="dcterms:W3CDTF">2018-02-26T20:22:00Z</dcterms:modified>
</cp:coreProperties>
</file>