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3fJrIqENF5b9ZEwKLtOr2A==" hashData="giUbYmpNZRRkPjYDzKgBGMhoIWk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91BD"/>
    <a:srgbClr val="532476"/>
    <a:srgbClr val="9780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54A87-255D-4749-9B24-D86E3697544F}" type="datetimeFigureOut">
              <a:rPr lang="sk-SK" smtClean="0"/>
              <a:pPr/>
              <a:t>23. 6. 2012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37842-2F35-4692-B8AA-09B912C40F8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37842-2F35-4692-B8AA-09B912C40F8A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060C-7DFB-4B9D-8E27-8C2244F741B0}" type="datetimeFigureOut">
              <a:rPr lang="sk-SK" smtClean="0"/>
              <a:pPr/>
              <a:t>23. 6. 2012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B293-BFF6-4900-BBB6-0D9C238235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060C-7DFB-4B9D-8E27-8C2244F741B0}" type="datetimeFigureOut">
              <a:rPr lang="sk-SK" smtClean="0"/>
              <a:pPr/>
              <a:t>23. 6. 2012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B293-BFF6-4900-BBB6-0D9C238235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060C-7DFB-4B9D-8E27-8C2244F741B0}" type="datetimeFigureOut">
              <a:rPr lang="sk-SK" smtClean="0"/>
              <a:pPr/>
              <a:t>23. 6. 2012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B293-BFF6-4900-BBB6-0D9C238235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060C-7DFB-4B9D-8E27-8C2244F741B0}" type="datetimeFigureOut">
              <a:rPr lang="sk-SK" smtClean="0"/>
              <a:pPr/>
              <a:t>23. 6. 2012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B293-BFF6-4900-BBB6-0D9C238235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060C-7DFB-4B9D-8E27-8C2244F741B0}" type="datetimeFigureOut">
              <a:rPr lang="sk-SK" smtClean="0"/>
              <a:pPr/>
              <a:t>23. 6. 2012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B293-BFF6-4900-BBB6-0D9C238235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060C-7DFB-4B9D-8E27-8C2244F741B0}" type="datetimeFigureOut">
              <a:rPr lang="sk-SK" smtClean="0"/>
              <a:pPr/>
              <a:t>23. 6. 2012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B293-BFF6-4900-BBB6-0D9C238235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060C-7DFB-4B9D-8E27-8C2244F741B0}" type="datetimeFigureOut">
              <a:rPr lang="sk-SK" smtClean="0"/>
              <a:pPr/>
              <a:t>23. 6. 2012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B293-BFF6-4900-BBB6-0D9C238235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060C-7DFB-4B9D-8E27-8C2244F741B0}" type="datetimeFigureOut">
              <a:rPr lang="sk-SK" smtClean="0"/>
              <a:pPr/>
              <a:t>23. 6. 2012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B293-BFF6-4900-BBB6-0D9C238235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060C-7DFB-4B9D-8E27-8C2244F741B0}" type="datetimeFigureOut">
              <a:rPr lang="sk-SK" smtClean="0"/>
              <a:pPr/>
              <a:t>23. 6. 2012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B293-BFF6-4900-BBB6-0D9C238235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060C-7DFB-4B9D-8E27-8C2244F741B0}" type="datetimeFigureOut">
              <a:rPr lang="sk-SK" smtClean="0"/>
              <a:pPr/>
              <a:t>23. 6. 2012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B293-BFF6-4900-BBB6-0D9C238235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060C-7DFB-4B9D-8E27-8C2244F741B0}" type="datetimeFigureOut">
              <a:rPr lang="sk-SK" smtClean="0"/>
              <a:pPr/>
              <a:t>23. 6. 2012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B293-BFF6-4900-BBB6-0D9C238235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0060C-7DFB-4B9D-8E27-8C2244F741B0}" type="datetimeFigureOut">
              <a:rPr lang="sk-SK" smtClean="0"/>
              <a:pPr/>
              <a:t>23. 6. 2012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8B293-BFF6-4900-BBB6-0D9C238235D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4"/>
          <p:cNvSpPr/>
          <p:nvPr/>
        </p:nvSpPr>
        <p:spPr>
          <a:xfrm>
            <a:off x="323528" y="188640"/>
            <a:ext cx="8496944" cy="1728192"/>
          </a:xfrm>
          <a:prstGeom prst="roundRect">
            <a:avLst/>
          </a:prstGeom>
          <a:solidFill>
            <a:srgbClr val="A591BD"/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683568" y="260648"/>
            <a:ext cx="777686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Pocítanie</a:t>
            </a:r>
            <a:r>
              <a:rPr lang="sk-SK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  s  celými </a:t>
            </a:r>
          </a:p>
          <a:p>
            <a:pPr algn="ctr"/>
            <a:r>
              <a:rPr lang="sk-SK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a  desatinnými  </a:t>
            </a:r>
            <a:r>
              <a:rPr lang="sk-SK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císlami</a:t>
            </a:r>
            <a:endParaRPr lang="sk-SK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5364088" y="4509120"/>
            <a:ext cx="3312368" cy="1728192"/>
          </a:xfrm>
          <a:prstGeom prst="roundRect">
            <a:avLst/>
          </a:prstGeom>
          <a:solidFill>
            <a:srgbClr val="A591BD"/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b="1" dirty="0" smtClean="0">
                <a:solidFill>
                  <a:srgbClr val="532476"/>
                </a:solidFill>
                <a:latin typeface="Algerian" pitchFamily="82" charset="0"/>
              </a:rPr>
              <a:t>RNDr. Anna </a:t>
            </a:r>
            <a:r>
              <a:rPr lang="sk-SK" b="1" dirty="0" err="1" smtClean="0">
                <a:solidFill>
                  <a:srgbClr val="532476"/>
                </a:solidFill>
                <a:latin typeface="Algerian" pitchFamily="82" charset="0"/>
              </a:rPr>
              <a:t>Plachtinská</a:t>
            </a:r>
            <a:endParaRPr lang="sk-SK" b="1" dirty="0" smtClean="0">
              <a:solidFill>
                <a:srgbClr val="532476"/>
              </a:solidFill>
              <a:latin typeface="Algerian" pitchFamily="82" charset="0"/>
            </a:endParaRPr>
          </a:p>
          <a:p>
            <a:r>
              <a:rPr lang="sk-SK" b="1" dirty="0" err="1" smtClean="0">
                <a:solidFill>
                  <a:srgbClr val="532476"/>
                </a:solidFill>
                <a:latin typeface="Algerian" pitchFamily="82" charset="0"/>
              </a:rPr>
              <a:t>Zš</a:t>
            </a:r>
            <a:r>
              <a:rPr lang="sk-SK" b="1" dirty="0" smtClean="0">
                <a:solidFill>
                  <a:srgbClr val="532476"/>
                </a:solidFill>
                <a:latin typeface="Algerian" pitchFamily="82" charset="0"/>
              </a:rPr>
              <a:t> Komenského 1962/8</a:t>
            </a:r>
          </a:p>
          <a:p>
            <a:r>
              <a:rPr lang="sk-SK" b="1" dirty="0" smtClean="0">
                <a:solidFill>
                  <a:srgbClr val="532476"/>
                </a:solidFill>
                <a:latin typeface="Algerian" pitchFamily="82" charset="0"/>
              </a:rPr>
              <a:t>Trebišov</a:t>
            </a:r>
            <a:endParaRPr lang="sk-SK" b="1" dirty="0">
              <a:solidFill>
                <a:srgbClr val="532476"/>
              </a:solidFill>
              <a:latin typeface="Algerian" pitchFamily="82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2195737" y="188640"/>
            <a:ext cx="9361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ˇ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724128" y="836712"/>
            <a:ext cx="3600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ˇ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</p:txBody>
      </p:sp>
      <p:sp>
        <p:nvSpPr>
          <p:cNvPr id="7" name="Päťuholník 6">
            <a:hlinkClick r:id="" action="ppaction://hlinkshowjump?jump=nextslide"/>
          </p:cNvPr>
          <p:cNvSpPr/>
          <p:nvPr/>
        </p:nvSpPr>
        <p:spPr>
          <a:xfrm>
            <a:off x="8604448" y="6381328"/>
            <a:ext cx="381700" cy="288032"/>
          </a:xfrm>
          <a:prstGeom prst="homePlate">
            <a:avLst/>
          </a:prstGeom>
          <a:solidFill>
            <a:srgbClr val="A591BD"/>
          </a:solidFill>
          <a:ln>
            <a:solidFill>
              <a:srgbClr val="532476"/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611560" y="2132856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532476"/>
                </a:solidFill>
              </a:rPr>
              <a:t>-2,25 + 2 = -0,25</a:t>
            </a:r>
            <a:endParaRPr lang="sk-SK" sz="2800" b="1" dirty="0">
              <a:solidFill>
                <a:srgbClr val="532476"/>
              </a:solidFill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611560" y="2780928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532476"/>
                </a:solidFill>
              </a:rPr>
              <a:t>-17 - (-17) = -34</a:t>
            </a:r>
            <a:endParaRPr lang="sk-SK" sz="2800" b="1" dirty="0">
              <a:solidFill>
                <a:srgbClr val="532476"/>
              </a:solidFill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611560" y="3429000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rgbClr val="532476"/>
                </a:solidFill>
              </a:rPr>
              <a:t>-1 000 - (+0,2) = - 1000,2</a:t>
            </a:r>
            <a:endParaRPr lang="sk-SK" sz="2000" b="1" dirty="0">
              <a:solidFill>
                <a:srgbClr val="532476"/>
              </a:solidFill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611560" y="4077072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532476"/>
                </a:solidFill>
              </a:rPr>
              <a:t>800 - (+8) = 792</a:t>
            </a:r>
            <a:endParaRPr lang="sk-SK" sz="2800" b="1" dirty="0">
              <a:solidFill>
                <a:srgbClr val="532476"/>
              </a:solidFill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11560" y="4725144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532476"/>
                </a:solidFill>
              </a:rPr>
              <a:t>0 - (-0,69) = -0,69 </a:t>
            </a:r>
            <a:endParaRPr lang="sk-SK" sz="2800" b="1" dirty="0">
              <a:solidFill>
                <a:srgbClr val="532476"/>
              </a:solidFill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611560" y="5373216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532476"/>
                </a:solidFill>
              </a:rPr>
              <a:t>0 + (-0,69) = -0,69 </a:t>
            </a:r>
            <a:endParaRPr lang="sk-SK" sz="2800" b="1" dirty="0">
              <a:solidFill>
                <a:srgbClr val="532476"/>
              </a:solidFill>
            </a:endParaRPr>
          </a:p>
        </p:txBody>
      </p:sp>
      <p:sp>
        <p:nvSpPr>
          <p:cNvPr id="10" name="Zaoblený obdĺžnik 9"/>
          <p:cNvSpPr/>
          <p:nvPr/>
        </p:nvSpPr>
        <p:spPr>
          <a:xfrm>
            <a:off x="611560" y="6021288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532476"/>
                </a:solidFill>
              </a:rPr>
              <a:t>-5 - (-0,5) = -5,5</a:t>
            </a:r>
            <a:endParaRPr lang="sk-SK" sz="2800" b="1" dirty="0">
              <a:solidFill>
                <a:srgbClr val="532476"/>
              </a:solidFill>
            </a:endParaRPr>
          </a:p>
        </p:txBody>
      </p:sp>
      <p:sp>
        <p:nvSpPr>
          <p:cNvPr id="11" name="Zaoblený obdĺžnik 10"/>
          <p:cNvSpPr/>
          <p:nvPr/>
        </p:nvSpPr>
        <p:spPr>
          <a:xfrm>
            <a:off x="3851920" y="2132856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532476"/>
                </a:solidFill>
                <a:latin typeface="Aharoni" pitchFamily="2" charset="-79"/>
                <a:cs typeface="Aharoni" pitchFamily="2" charset="-79"/>
                <a:sym typeface="Wingdings 2"/>
              </a:rPr>
              <a:t></a:t>
            </a:r>
            <a:endParaRPr lang="sk-SK" sz="4000" b="1" dirty="0">
              <a:solidFill>
                <a:srgbClr val="53247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Zaoblený obdĺžnik 11"/>
          <p:cNvSpPr/>
          <p:nvPr/>
        </p:nvSpPr>
        <p:spPr>
          <a:xfrm>
            <a:off x="4716016" y="2132856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532476"/>
                </a:solidFill>
              </a:rPr>
              <a:t>12 – 1,2 = 10,8</a:t>
            </a:r>
            <a:endParaRPr lang="sk-SK" sz="2800" b="1" dirty="0">
              <a:solidFill>
                <a:srgbClr val="532476"/>
              </a:solidFill>
            </a:endParaRPr>
          </a:p>
        </p:txBody>
      </p:sp>
      <p:sp>
        <p:nvSpPr>
          <p:cNvPr id="13" name="Zaoblený obdĺžnik 12"/>
          <p:cNvSpPr/>
          <p:nvPr/>
        </p:nvSpPr>
        <p:spPr>
          <a:xfrm>
            <a:off x="4716016" y="2780928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532476"/>
                </a:solidFill>
              </a:rPr>
              <a:t>-500 + (-4) = -504</a:t>
            </a:r>
            <a:endParaRPr lang="sk-SK" sz="2800" b="1" dirty="0">
              <a:solidFill>
                <a:srgbClr val="532476"/>
              </a:solidFill>
            </a:endParaRPr>
          </a:p>
        </p:txBody>
      </p:sp>
      <p:sp>
        <p:nvSpPr>
          <p:cNvPr id="14" name="Zaoblený obdĺžnik 13"/>
          <p:cNvSpPr/>
          <p:nvPr/>
        </p:nvSpPr>
        <p:spPr>
          <a:xfrm>
            <a:off x="4716016" y="3501008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532476"/>
                </a:solidFill>
              </a:rPr>
              <a:t>-20 - (-0,2) = -20,2 </a:t>
            </a:r>
            <a:endParaRPr lang="sk-SK" sz="2800" b="1" dirty="0">
              <a:solidFill>
                <a:srgbClr val="532476"/>
              </a:solidFill>
            </a:endParaRPr>
          </a:p>
        </p:txBody>
      </p:sp>
      <p:sp>
        <p:nvSpPr>
          <p:cNvPr id="15" name="Zaoblený obdĺžnik 14"/>
          <p:cNvSpPr/>
          <p:nvPr/>
        </p:nvSpPr>
        <p:spPr>
          <a:xfrm>
            <a:off x="4716016" y="4149080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532476"/>
                </a:solidFill>
              </a:rPr>
              <a:t>-0,5 - 0,05 = -0,55</a:t>
            </a:r>
            <a:endParaRPr lang="sk-SK" sz="2800" b="1" dirty="0">
              <a:solidFill>
                <a:srgbClr val="532476"/>
              </a:solidFill>
            </a:endParaRPr>
          </a:p>
        </p:txBody>
      </p:sp>
      <p:sp>
        <p:nvSpPr>
          <p:cNvPr id="16" name="Zaoblený obdĺžnik 15"/>
          <p:cNvSpPr/>
          <p:nvPr/>
        </p:nvSpPr>
        <p:spPr>
          <a:xfrm>
            <a:off x="4716016" y="4797152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532476"/>
                </a:solidFill>
              </a:rPr>
              <a:t>-0,78 - 0,7 = -0,08 </a:t>
            </a:r>
            <a:endParaRPr lang="sk-SK" sz="2800" b="1" dirty="0">
              <a:solidFill>
                <a:srgbClr val="532476"/>
              </a:solidFill>
            </a:endParaRPr>
          </a:p>
        </p:txBody>
      </p:sp>
      <p:sp>
        <p:nvSpPr>
          <p:cNvPr id="17" name="Zaoblený obdĺžnik 16"/>
          <p:cNvSpPr/>
          <p:nvPr/>
        </p:nvSpPr>
        <p:spPr>
          <a:xfrm>
            <a:off x="4716016" y="5445224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532476"/>
                </a:solidFill>
              </a:rPr>
              <a:t>0,62 – 2 = 0,6</a:t>
            </a:r>
            <a:endParaRPr lang="sk-SK" sz="2800" b="1" dirty="0">
              <a:solidFill>
                <a:srgbClr val="532476"/>
              </a:solidFill>
            </a:endParaRPr>
          </a:p>
        </p:txBody>
      </p:sp>
      <p:sp>
        <p:nvSpPr>
          <p:cNvPr id="18" name="Zaoblený obdĺžnik 17"/>
          <p:cNvSpPr/>
          <p:nvPr/>
        </p:nvSpPr>
        <p:spPr>
          <a:xfrm>
            <a:off x="4716016" y="6093296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532476"/>
                </a:solidFill>
              </a:rPr>
              <a:t>205 - (-5) = 210 </a:t>
            </a:r>
            <a:endParaRPr lang="sk-SK" sz="2800" b="1" dirty="0">
              <a:solidFill>
                <a:srgbClr val="532476"/>
              </a:solidFill>
            </a:endParaRPr>
          </a:p>
        </p:txBody>
      </p:sp>
      <p:sp>
        <p:nvSpPr>
          <p:cNvPr id="19" name="Zaoblený obdĺžnik 18"/>
          <p:cNvSpPr/>
          <p:nvPr/>
        </p:nvSpPr>
        <p:spPr>
          <a:xfrm>
            <a:off x="3851920" y="2780928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  <a:sym typeface="Wingdings 2"/>
              </a:rPr>
              <a:t></a:t>
            </a:r>
            <a:endParaRPr lang="sk-SK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" name="Zaoblený obdĺžnik 19"/>
          <p:cNvSpPr/>
          <p:nvPr/>
        </p:nvSpPr>
        <p:spPr>
          <a:xfrm>
            <a:off x="3851920" y="3429000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532476"/>
                </a:solidFill>
                <a:latin typeface="Aharoni" pitchFamily="2" charset="-79"/>
                <a:cs typeface="Aharoni" pitchFamily="2" charset="-79"/>
                <a:sym typeface="Wingdings 2"/>
              </a:rPr>
              <a:t></a:t>
            </a:r>
            <a:endParaRPr lang="sk-SK" sz="4000" b="1" dirty="0">
              <a:solidFill>
                <a:srgbClr val="53247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1" name="Zaoblený obdĺžnik 20"/>
          <p:cNvSpPr/>
          <p:nvPr/>
        </p:nvSpPr>
        <p:spPr>
          <a:xfrm>
            <a:off x="3851920" y="4077072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532476"/>
                </a:solidFill>
                <a:latin typeface="Aharoni" pitchFamily="2" charset="-79"/>
                <a:cs typeface="Aharoni" pitchFamily="2" charset="-79"/>
                <a:sym typeface="Wingdings 2"/>
              </a:rPr>
              <a:t></a:t>
            </a:r>
            <a:endParaRPr lang="sk-SK" sz="4000" b="1" dirty="0">
              <a:solidFill>
                <a:srgbClr val="53247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2" name="Zaoblený obdĺžnik 21"/>
          <p:cNvSpPr/>
          <p:nvPr/>
        </p:nvSpPr>
        <p:spPr>
          <a:xfrm>
            <a:off x="3851920" y="4725144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  <a:sym typeface="Wingdings 2"/>
              </a:rPr>
              <a:t></a:t>
            </a:r>
            <a:endParaRPr lang="sk-SK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3" name="Zaoblený obdĺžnik 22"/>
          <p:cNvSpPr/>
          <p:nvPr/>
        </p:nvSpPr>
        <p:spPr>
          <a:xfrm>
            <a:off x="3851920" y="5373216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532476"/>
                </a:solidFill>
                <a:latin typeface="Aharoni" pitchFamily="2" charset="-79"/>
                <a:cs typeface="Aharoni" pitchFamily="2" charset="-79"/>
                <a:sym typeface="Wingdings 2"/>
              </a:rPr>
              <a:t></a:t>
            </a:r>
            <a:endParaRPr lang="sk-SK" sz="4000" b="1" dirty="0">
              <a:solidFill>
                <a:srgbClr val="53247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4" name="Zaoblený obdĺžnik 23"/>
          <p:cNvSpPr/>
          <p:nvPr/>
        </p:nvSpPr>
        <p:spPr>
          <a:xfrm>
            <a:off x="3851920" y="6021288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  <a:sym typeface="Wingdings 2"/>
              </a:rPr>
              <a:t></a:t>
            </a:r>
            <a:endParaRPr lang="sk-SK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5" name="Zaoblený obdĺžnik 24"/>
          <p:cNvSpPr/>
          <p:nvPr/>
        </p:nvSpPr>
        <p:spPr>
          <a:xfrm>
            <a:off x="7884368" y="2132856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532476"/>
                </a:solidFill>
                <a:latin typeface="Aharoni" pitchFamily="2" charset="-79"/>
                <a:cs typeface="Aharoni" pitchFamily="2" charset="-79"/>
                <a:sym typeface="Wingdings 2"/>
              </a:rPr>
              <a:t></a:t>
            </a:r>
            <a:endParaRPr lang="sk-SK" sz="4000" b="1" dirty="0">
              <a:solidFill>
                <a:srgbClr val="53247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6" name="Zaoblený obdĺžnik 25"/>
          <p:cNvSpPr/>
          <p:nvPr/>
        </p:nvSpPr>
        <p:spPr>
          <a:xfrm>
            <a:off x="7884368" y="2780928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532476"/>
                </a:solidFill>
                <a:latin typeface="Aharoni" pitchFamily="2" charset="-79"/>
                <a:cs typeface="Aharoni" pitchFamily="2" charset="-79"/>
                <a:sym typeface="Wingdings 2"/>
              </a:rPr>
              <a:t></a:t>
            </a:r>
            <a:endParaRPr lang="sk-SK" sz="4000" b="1" dirty="0">
              <a:solidFill>
                <a:srgbClr val="53247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7" name="Zaoblený obdĺžnik 26"/>
          <p:cNvSpPr/>
          <p:nvPr/>
        </p:nvSpPr>
        <p:spPr>
          <a:xfrm>
            <a:off x="7884368" y="3501008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  <a:sym typeface="Wingdings 2"/>
              </a:rPr>
              <a:t></a:t>
            </a:r>
            <a:endParaRPr lang="sk-SK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8" name="Zaoblený obdĺžnik 27"/>
          <p:cNvSpPr/>
          <p:nvPr/>
        </p:nvSpPr>
        <p:spPr>
          <a:xfrm>
            <a:off x="7884368" y="4149080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532476"/>
                </a:solidFill>
                <a:latin typeface="Aharoni" pitchFamily="2" charset="-79"/>
                <a:cs typeface="Aharoni" pitchFamily="2" charset="-79"/>
                <a:sym typeface="Wingdings 2"/>
              </a:rPr>
              <a:t></a:t>
            </a:r>
            <a:endParaRPr lang="sk-SK" sz="4000" b="1" dirty="0">
              <a:solidFill>
                <a:srgbClr val="53247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9" name="Zaoblený obdĺžnik 28"/>
          <p:cNvSpPr/>
          <p:nvPr/>
        </p:nvSpPr>
        <p:spPr>
          <a:xfrm>
            <a:off x="7884368" y="4797152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  <a:sym typeface="Wingdings 2"/>
              </a:rPr>
              <a:t></a:t>
            </a:r>
            <a:endParaRPr lang="sk-SK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0" name="Zaoblený obdĺžnik 29"/>
          <p:cNvSpPr/>
          <p:nvPr/>
        </p:nvSpPr>
        <p:spPr>
          <a:xfrm>
            <a:off x="7884368" y="5445224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  <a:sym typeface="Wingdings 2"/>
              </a:rPr>
              <a:t></a:t>
            </a:r>
            <a:endParaRPr lang="sk-SK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1" name="Zaoblený obdĺžnik 30"/>
          <p:cNvSpPr/>
          <p:nvPr/>
        </p:nvSpPr>
        <p:spPr>
          <a:xfrm>
            <a:off x="7884368" y="6093296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532476"/>
                </a:solidFill>
                <a:latin typeface="Aharoni" pitchFamily="2" charset="-79"/>
                <a:cs typeface="Aharoni" pitchFamily="2" charset="-79"/>
                <a:sym typeface="Wingdings 2"/>
              </a:rPr>
              <a:t></a:t>
            </a:r>
            <a:endParaRPr lang="sk-SK" sz="4000" b="1" dirty="0">
              <a:solidFill>
                <a:srgbClr val="53247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1970975" y="332657"/>
            <a:ext cx="5202065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532476"/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Klikaj  na  príklady </a:t>
            </a:r>
          </a:p>
          <a:p>
            <a:pPr algn="ctr"/>
            <a:r>
              <a:rPr lang="sk-SK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532476"/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so správnymi výsledkami...</a:t>
            </a:r>
          </a:p>
          <a:p>
            <a:pPr algn="ctr"/>
            <a:r>
              <a:rPr lang="sk-SK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532476"/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(malo by ich byť 8)</a:t>
            </a:r>
            <a:r>
              <a:rPr lang="sk-SK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532476"/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 </a:t>
            </a:r>
          </a:p>
        </p:txBody>
      </p:sp>
      <p:sp>
        <p:nvSpPr>
          <p:cNvPr id="33" name="Päťuholník 32">
            <a:hlinkClick r:id="" action="ppaction://hlinkshowjump?jump=nextslide"/>
          </p:cNvPr>
          <p:cNvSpPr/>
          <p:nvPr/>
        </p:nvSpPr>
        <p:spPr>
          <a:xfrm>
            <a:off x="8604448" y="6381328"/>
            <a:ext cx="381700" cy="288032"/>
          </a:xfrm>
          <a:prstGeom prst="homePlate">
            <a:avLst/>
          </a:prstGeom>
          <a:solidFill>
            <a:srgbClr val="A591BD"/>
          </a:solidFill>
          <a:ln>
            <a:solidFill>
              <a:srgbClr val="532476"/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Zaoblený obdĺžnik 33"/>
          <p:cNvSpPr/>
          <p:nvPr/>
        </p:nvSpPr>
        <p:spPr>
          <a:xfrm>
            <a:off x="6732240" y="5445224"/>
            <a:ext cx="93610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-1,38</a:t>
            </a:r>
            <a:endParaRPr lang="sk-SK" sz="28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5" name="Zaoblený obdĺžnik 34"/>
          <p:cNvSpPr/>
          <p:nvPr/>
        </p:nvSpPr>
        <p:spPr>
          <a:xfrm>
            <a:off x="6732240" y="4797152"/>
            <a:ext cx="93610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-1,48</a:t>
            </a:r>
            <a:endParaRPr lang="sk-SK" sz="28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6" name="Zaoblený obdĺžnik 35"/>
          <p:cNvSpPr/>
          <p:nvPr/>
        </p:nvSpPr>
        <p:spPr>
          <a:xfrm>
            <a:off x="6732240" y="3501008"/>
            <a:ext cx="93610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-19,8</a:t>
            </a:r>
            <a:endParaRPr lang="sk-SK" sz="28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7" name="Zaoblený obdĺžnik 36"/>
          <p:cNvSpPr/>
          <p:nvPr/>
        </p:nvSpPr>
        <p:spPr>
          <a:xfrm>
            <a:off x="2627784" y="6021288"/>
            <a:ext cx="93610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32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-4,5</a:t>
            </a:r>
            <a:endParaRPr lang="sk-SK" sz="32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8" name="Zaoblený obdĺžnik 37"/>
          <p:cNvSpPr/>
          <p:nvPr/>
        </p:nvSpPr>
        <p:spPr>
          <a:xfrm>
            <a:off x="2627784" y="4725144"/>
            <a:ext cx="93610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0,69</a:t>
            </a:r>
            <a:endParaRPr lang="sk-SK" sz="28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9" name="Zaoblený obdĺžnik 38"/>
          <p:cNvSpPr/>
          <p:nvPr/>
        </p:nvSpPr>
        <p:spPr>
          <a:xfrm>
            <a:off x="2699792" y="2780928"/>
            <a:ext cx="864096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0</a:t>
            </a:r>
            <a:endParaRPr lang="sk-SK" sz="28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611560" y="2132856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532476"/>
                </a:solidFill>
              </a:rPr>
              <a:t>-100 . (-0,250) = 25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611560" y="2780928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532476"/>
                </a:solidFill>
              </a:rPr>
              <a:t>-0,01 . (-4800) = 48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611560" y="3429000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532476"/>
                </a:solidFill>
              </a:rPr>
              <a:t>-5400 : (-1000) = 5,4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611560" y="4077072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532476"/>
                </a:solidFill>
              </a:rPr>
              <a:t>270 : (-0,27) = -100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11560" y="4725144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532476"/>
                </a:solidFill>
              </a:rPr>
              <a:t>-600 : (-0,1) = 60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611560" y="5373216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532476"/>
                </a:solidFill>
              </a:rPr>
              <a:t>11,1 . (-10) = -111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10" name="Zaoblený obdĺžnik 9"/>
          <p:cNvSpPr/>
          <p:nvPr/>
        </p:nvSpPr>
        <p:spPr>
          <a:xfrm>
            <a:off x="611560" y="6021288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532476"/>
                </a:solidFill>
              </a:rPr>
              <a:t>-11,1 : (-10) = -1,11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11" name="Zaoblený obdĺžnik 10"/>
          <p:cNvSpPr/>
          <p:nvPr/>
        </p:nvSpPr>
        <p:spPr>
          <a:xfrm>
            <a:off x="3851920" y="2132856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532476"/>
                </a:solidFill>
                <a:latin typeface="Aharoni" pitchFamily="2" charset="-79"/>
                <a:cs typeface="Aharoni" pitchFamily="2" charset="-79"/>
                <a:sym typeface="Wingdings 2"/>
              </a:rPr>
              <a:t></a:t>
            </a:r>
            <a:endParaRPr lang="sk-SK" sz="4000" b="1" dirty="0">
              <a:solidFill>
                <a:srgbClr val="53247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Zaoblený obdĺžnik 11"/>
          <p:cNvSpPr/>
          <p:nvPr/>
        </p:nvSpPr>
        <p:spPr>
          <a:xfrm>
            <a:off x="4716016" y="2132856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rgbClr val="532476"/>
                </a:solidFill>
              </a:rPr>
              <a:t>9000 : (-9,000)= -1 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13" name="Zaoblený obdĺžnik 12"/>
          <p:cNvSpPr/>
          <p:nvPr/>
        </p:nvSpPr>
        <p:spPr>
          <a:xfrm>
            <a:off x="4716016" y="2780928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532476"/>
                </a:solidFill>
              </a:rPr>
              <a:t>-535 . (-0,1) = </a:t>
            </a:r>
            <a:r>
              <a:rPr lang="sk-SK" sz="2400" b="1" dirty="0" smtClean="0">
                <a:solidFill>
                  <a:srgbClr val="532476"/>
                </a:solidFill>
              </a:rPr>
              <a:t>53,5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14" name="Zaoblený obdĺžnik 13"/>
          <p:cNvSpPr/>
          <p:nvPr/>
        </p:nvSpPr>
        <p:spPr>
          <a:xfrm>
            <a:off x="4716016" y="3501008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532476"/>
                </a:solidFill>
              </a:rPr>
              <a:t>3400 : (-0,01) = -34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15" name="Zaoblený obdĺžnik 14"/>
          <p:cNvSpPr/>
          <p:nvPr/>
        </p:nvSpPr>
        <p:spPr>
          <a:xfrm>
            <a:off x="4716016" y="4149080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532476"/>
                </a:solidFill>
              </a:rPr>
              <a:t>2,2 . 10 000 = 22 000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16" name="Zaoblený obdĺžnik 15"/>
          <p:cNvSpPr/>
          <p:nvPr/>
        </p:nvSpPr>
        <p:spPr>
          <a:xfrm>
            <a:off x="4716016" y="4797152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532476"/>
                </a:solidFill>
              </a:rPr>
              <a:t>-5 . 2,4 = -12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17" name="Zaoblený obdĺžnik 16"/>
          <p:cNvSpPr/>
          <p:nvPr/>
        </p:nvSpPr>
        <p:spPr>
          <a:xfrm>
            <a:off x="4716016" y="5445224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532476"/>
                </a:solidFill>
              </a:rPr>
              <a:t>-6,25 . (-4) = 250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18" name="Zaoblený obdĺžnik 17"/>
          <p:cNvSpPr/>
          <p:nvPr/>
        </p:nvSpPr>
        <p:spPr>
          <a:xfrm>
            <a:off x="4716016" y="6093296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532476"/>
                </a:solidFill>
              </a:rPr>
              <a:t>777 : (-1000) = -0,777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19" name="Zaoblený obdĺžnik 18"/>
          <p:cNvSpPr/>
          <p:nvPr/>
        </p:nvSpPr>
        <p:spPr>
          <a:xfrm>
            <a:off x="3851920" y="2780928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532476"/>
                </a:solidFill>
                <a:latin typeface="Aharoni" pitchFamily="2" charset="-79"/>
                <a:cs typeface="Aharoni" pitchFamily="2" charset="-79"/>
                <a:sym typeface="Wingdings 2"/>
              </a:rPr>
              <a:t></a:t>
            </a:r>
            <a:endParaRPr lang="sk-SK" sz="4400" b="1" dirty="0">
              <a:solidFill>
                <a:srgbClr val="53247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" name="Zaoblený obdĺžnik 19"/>
          <p:cNvSpPr/>
          <p:nvPr/>
        </p:nvSpPr>
        <p:spPr>
          <a:xfrm>
            <a:off x="3851920" y="3429000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532476"/>
                </a:solidFill>
                <a:latin typeface="Aharoni" pitchFamily="2" charset="-79"/>
                <a:cs typeface="Aharoni" pitchFamily="2" charset="-79"/>
                <a:sym typeface="Wingdings 2"/>
              </a:rPr>
              <a:t></a:t>
            </a:r>
            <a:endParaRPr lang="sk-SK" sz="4000" b="1" dirty="0">
              <a:solidFill>
                <a:srgbClr val="53247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1" name="Zaoblený obdĺžnik 20"/>
          <p:cNvSpPr/>
          <p:nvPr/>
        </p:nvSpPr>
        <p:spPr>
          <a:xfrm>
            <a:off x="3851920" y="4077072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  <a:sym typeface="Wingdings 2"/>
              </a:rPr>
              <a:t></a:t>
            </a:r>
            <a:endParaRPr lang="sk-SK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2" name="Zaoblený obdĺžnik 21"/>
          <p:cNvSpPr/>
          <p:nvPr/>
        </p:nvSpPr>
        <p:spPr>
          <a:xfrm>
            <a:off x="3851920" y="4725144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  <a:sym typeface="Wingdings 2"/>
              </a:rPr>
              <a:t></a:t>
            </a:r>
            <a:endParaRPr lang="sk-SK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3" name="Zaoblený obdĺžnik 22"/>
          <p:cNvSpPr/>
          <p:nvPr/>
        </p:nvSpPr>
        <p:spPr>
          <a:xfrm>
            <a:off x="3851920" y="5373216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532476"/>
                </a:solidFill>
                <a:latin typeface="Aharoni" pitchFamily="2" charset="-79"/>
                <a:cs typeface="Aharoni" pitchFamily="2" charset="-79"/>
                <a:sym typeface="Wingdings 2"/>
              </a:rPr>
              <a:t></a:t>
            </a:r>
            <a:endParaRPr lang="sk-SK" sz="4000" b="1" dirty="0">
              <a:solidFill>
                <a:srgbClr val="53247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4" name="Zaoblený obdĺžnik 23"/>
          <p:cNvSpPr/>
          <p:nvPr/>
        </p:nvSpPr>
        <p:spPr>
          <a:xfrm>
            <a:off x="3851920" y="6021288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  <a:sym typeface="Wingdings 2"/>
              </a:rPr>
              <a:t></a:t>
            </a:r>
            <a:endParaRPr lang="sk-SK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5" name="Zaoblený obdĺžnik 24"/>
          <p:cNvSpPr/>
          <p:nvPr/>
        </p:nvSpPr>
        <p:spPr>
          <a:xfrm>
            <a:off x="7884368" y="2132856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  <a:sym typeface="Wingdings 2"/>
              </a:rPr>
              <a:t></a:t>
            </a:r>
            <a:endParaRPr lang="sk-SK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6" name="Zaoblený obdĺžnik 25"/>
          <p:cNvSpPr/>
          <p:nvPr/>
        </p:nvSpPr>
        <p:spPr>
          <a:xfrm>
            <a:off x="7884368" y="2780928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532476"/>
                </a:solidFill>
                <a:latin typeface="Aharoni" pitchFamily="2" charset="-79"/>
                <a:cs typeface="Aharoni" pitchFamily="2" charset="-79"/>
                <a:sym typeface="Wingdings 2"/>
              </a:rPr>
              <a:t></a:t>
            </a:r>
            <a:endParaRPr lang="sk-SK" sz="4000" b="1" dirty="0">
              <a:solidFill>
                <a:srgbClr val="53247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7" name="Zaoblený obdĺžnik 26"/>
          <p:cNvSpPr/>
          <p:nvPr/>
        </p:nvSpPr>
        <p:spPr>
          <a:xfrm>
            <a:off x="7884368" y="3501008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  <a:sym typeface="Wingdings 2"/>
              </a:rPr>
              <a:t></a:t>
            </a:r>
            <a:endParaRPr lang="sk-SK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8" name="Zaoblený obdĺžnik 27"/>
          <p:cNvSpPr/>
          <p:nvPr/>
        </p:nvSpPr>
        <p:spPr>
          <a:xfrm>
            <a:off x="7884368" y="4149080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532476"/>
                </a:solidFill>
                <a:latin typeface="Aharoni" pitchFamily="2" charset="-79"/>
                <a:cs typeface="Aharoni" pitchFamily="2" charset="-79"/>
                <a:sym typeface="Wingdings 2"/>
              </a:rPr>
              <a:t></a:t>
            </a:r>
            <a:endParaRPr lang="sk-SK" sz="4000" b="1" dirty="0">
              <a:solidFill>
                <a:srgbClr val="53247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9" name="Zaoblený obdĺžnik 28"/>
          <p:cNvSpPr/>
          <p:nvPr/>
        </p:nvSpPr>
        <p:spPr>
          <a:xfrm>
            <a:off x="7884368" y="4797152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532476"/>
                </a:solidFill>
                <a:latin typeface="Aharoni" pitchFamily="2" charset="-79"/>
                <a:cs typeface="Aharoni" pitchFamily="2" charset="-79"/>
                <a:sym typeface="Wingdings 2"/>
              </a:rPr>
              <a:t></a:t>
            </a:r>
            <a:endParaRPr lang="sk-SK" sz="4400" b="1" dirty="0">
              <a:solidFill>
                <a:srgbClr val="53247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0" name="Zaoblený obdĺžnik 29"/>
          <p:cNvSpPr/>
          <p:nvPr/>
        </p:nvSpPr>
        <p:spPr>
          <a:xfrm>
            <a:off x="7884368" y="5445224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  <a:sym typeface="Wingdings 2"/>
              </a:rPr>
              <a:t></a:t>
            </a:r>
            <a:endParaRPr lang="sk-SK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1" name="Zaoblený obdĺžnik 30"/>
          <p:cNvSpPr/>
          <p:nvPr/>
        </p:nvSpPr>
        <p:spPr>
          <a:xfrm>
            <a:off x="7884368" y="6093296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532476"/>
                </a:solidFill>
                <a:latin typeface="Aharoni" pitchFamily="2" charset="-79"/>
                <a:cs typeface="Aharoni" pitchFamily="2" charset="-79"/>
                <a:sym typeface="Wingdings 2"/>
              </a:rPr>
              <a:t></a:t>
            </a:r>
            <a:endParaRPr lang="sk-SK" sz="4000" b="1" dirty="0">
              <a:solidFill>
                <a:srgbClr val="53247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1970975" y="332657"/>
            <a:ext cx="5202065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532476"/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Klikaj  na  príklady </a:t>
            </a:r>
          </a:p>
          <a:p>
            <a:pPr algn="ctr"/>
            <a:r>
              <a:rPr lang="sk-SK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532476"/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so správnymi výsledkami...</a:t>
            </a:r>
          </a:p>
          <a:p>
            <a:pPr algn="ctr"/>
            <a:r>
              <a:rPr lang="sk-SK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532476"/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(malo by ich byť 8)</a:t>
            </a:r>
            <a:r>
              <a:rPr lang="sk-SK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532476"/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 </a:t>
            </a:r>
          </a:p>
        </p:txBody>
      </p:sp>
      <p:sp>
        <p:nvSpPr>
          <p:cNvPr id="33" name="Päťuholník 32">
            <a:hlinkClick r:id="" action="ppaction://hlinkshowjump?jump=nextslide"/>
          </p:cNvPr>
          <p:cNvSpPr/>
          <p:nvPr/>
        </p:nvSpPr>
        <p:spPr>
          <a:xfrm>
            <a:off x="8604448" y="6381328"/>
            <a:ext cx="381700" cy="288032"/>
          </a:xfrm>
          <a:prstGeom prst="homePlate">
            <a:avLst/>
          </a:prstGeom>
          <a:solidFill>
            <a:srgbClr val="A591BD"/>
          </a:solidFill>
          <a:ln>
            <a:solidFill>
              <a:srgbClr val="532476"/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Zaoblený obdĺžnik 33"/>
          <p:cNvSpPr/>
          <p:nvPr/>
        </p:nvSpPr>
        <p:spPr>
          <a:xfrm>
            <a:off x="6732240" y="5445224"/>
            <a:ext cx="93610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0000"/>
                </a:solidFill>
                <a:cs typeface="Aharoni" pitchFamily="2" charset="-79"/>
                <a:sym typeface="Wingdings 2"/>
              </a:rPr>
              <a:t>25</a:t>
            </a:r>
            <a:endParaRPr lang="sk-SK" sz="2800" b="1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35" name="Zaoblený obdĺžnik 34"/>
          <p:cNvSpPr/>
          <p:nvPr/>
        </p:nvSpPr>
        <p:spPr>
          <a:xfrm>
            <a:off x="6876256" y="3501008"/>
            <a:ext cx="93610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 smtClean="0">
                <a:solidFill>
                  <a:srgbClr val="FF0000"/>
                </a:solidFill>
                <a:cs typeface="Aharoni" pitchFamily="2" charset="-79"/>
                <a:sym typeface="Wingdings 2"/>
              </a:rPr>
              <a:t>-340 000</a:t>
            </a:r>
            <a:endParaRPr lang="sk-SK" sz="1400" b="1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36" name="Zaoblený obdĺžnik 35"/>
          <p:cNvSpPr/>
          <p:nvPr/>
        </p:nvSpPr>
        <p:spPr>
          <a:xfrm>
            <a:off x="6804248" y="2132856"/>
            <a:ext cx="864096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rgbClr val="FF0000"/>
                </a:solidFill>
                <a:cs typeface="Aharoni" pitchFamily="2" charset="-79"/>
                <a:sym typeface="Wingdings 2"/>
              </a:rPr>
              <a:t>-1000</a:t>
            </a:r>
            <a:endParaRPr lang="sk-SK" sz="2000" b="1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37" name="Zaoblený obdĺžnik 36"/>
          <p:cNvSpPr/>
          <p:nvPr/>
        </p:nvSpPr>
        <p:spPr>
          <a:xfrm>
            <a:off x="2627784" y="6021288"/>
            <a:ext cx="93610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FF0000"/>
                </a:solidFill>
                <a:cs typeface="Aharoni" pitchFamily="2" charset="-79"/>
                <a:sym typeface="Wingdings 2"/>
              </a:rPr>
              <a:t>1,11</a:t>
            </a:r>
            <a:endParaRPr lang="sk-SK" sz="2400" b="1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38" name="Zaoblený obdĺžnik 37"/>
          <p:cNvSpPr/>
          <p:nvPr/>
        </p:nvSpPr>
        <p:spPr>
          <a:xfrm>
            <a:off x="2699792" y="4725144"/>
            <a:ext cx="864096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rgbClr val="FF0000"/>
                </a:solidFill>
                <a:cs typeface="Aharoni" pitchFamily="2" charset="-79"/>
              </a:rPr>
              <a:t>6 000</a:t>
            </a:r>
            <a:endParaRPr lang="sk-SK" sz="2000" b="1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39" name="Zaoblený obdĺžnik 38"/>
          <p:cNvSpPr/>
          <p:nvPr/>
        </p:nvSpPr>
        <p:spPr>
          <a:xfrm>
            <a:off x="2699792" y="4077072"/>
            <a:ext cx="864096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-10000</a:t>
            </a:r>
            <a:endParaRPr lang="sk-SK" sz="20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611560" y="2132856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rgbClr val="532476"/>
                </a:solidFill>
              </a:rPr>
              <a:t>( 1 - 5 ) : (-2) = 2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611560" y="2780928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rgbClr val="532476"/>
                </a:solidFill>
              </a:rPr>
              <a:t>(-16- 3) : ( 21- 2)= 1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611560" y="3429000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200" b="1" dirty="0" smtClean="0">
                <a:solidFill>
                  <a:srgbClr val="532476"/>
                </a:solidFill>
              </a:rPr>
              <a:t>(-10.0,1).(0,01.100) = -1</a:t>
            </a:r>
            <a:endParaRPr lang="sk-SK" sz="2200" b="1" dirty="0">
              <a:solidFill>
                <a:srgbClr val="532476"/>
              </a:solidFill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611560" y="4077072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rgbClr val="532476"/>
                </a:solidFill>
              </a:rPr>
              <a:t>-260</a:t>
            </a:r>
            <a:r>
              <a:rPr lang="sk-SK" sz="2400" b="1" dirty="0" smtClean="0">
                <a:solidFill>
                  <a:srgbClr val="532476"/>
                </a:solidFill>
                <a:sym typeface="Wingdings" pitchFamily="2" charset="2"/>
              </a:rPr>
              <a:t> : (-13 . 2) = 10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11560" y="4725144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rgbClr val="532476"/>
                </a:solidFill>
              </a:rPr>
              <a:t>(-5+1-0,4) . (-10) = 44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611560" y="5373216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rgbClr val="532476"/>
                </a:solidFill>
              </a:rPr>
              <a:t>-18</a:t>
            </a:r>
            <a:r>
              <a:rPr lang="sk-SK" sz="2400" b="1" dirty="0" smtClean="0">
                <a:solidFill>
                  <a:srgbClr val="532476"/>
                </a:solidFill>
                <a:sym typeface="Wingdings" pitchFamily="2" charset="2"/>
              </a:rPr>
              <a:t>: (200-180-2) = -1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10" name="Zaoblený obdĺžnik 9"/>
          <p:cNvSpPr/>
          <p:nvPr/>
        </p:nvSpPr>
        <p:spPr>
          <a:xfrm>
            <a:off x="611560" y="6021288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rgbClr val="532476"/>
                </a:solidFill>
              </a:rPr>
              <a:t>160. (-800:100) = -2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11" name="Zaoblený obdĺžnik 10"/>
          <p:cNvSpPr/>
          <p:nvPr/>
        </p:nvSpPr>
        <p:spPr>
          <a:xfrm>
            <a:off x="3851920" y="2132856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532476"/>
                </a:solidFill>
                <a:latin typeface="Aharoni" pitchFamily="2" charset="-79"/>
                <a:cs typeface="Aharoni" pitchFamily="2" charset="-79"/>
                <a:sym typeface="Wingdings 2"/>
              </a:rPr>
              <a:t></a:t>
            </a:r>
            <a:endParaRPr lang="sk-SK" sz="4000" b="1" dirty="0">
              <a:solidFill>
                <a:srgbClr val="53247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Zaoblený obdĺžnik 11"/>
          <p:cNvSpPr/>
          <p:nvPr/>
        </p:nvSpPr>
        <p:spPr>
          <a:xfrm>
            <a:off x="4716016" y="2132856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rgbClr val="532476"/>
                </a:solidFill>
              </a:rPr>
              <a:t>400 - 500 : 2 = 150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13" name="Zaoblený obdĺžnik 12"/>
          <p:cNvSpPr/>
          <p:nvPr/>
        </p:nvSpPr>
        <p:spPr>
          <a:xfrm>
            <a:off x="4716016" y="2780928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rgbClr val="532476"/>
                </a:solidFill>
              </a:rPr>
              <a:t>(400 - 500) : 2 = 50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14" name="Zaoblený obdĺžnik 13"/>
          <p:cNvSpPr/>
          <p:nvPr/>
        </p:nvSpPr>
        <p:spPr>
          <a:xfrm>
            <a:off x="4716016" y="3501008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rgbClr val="532476"/>
                </a:solidFill>
              </a:rPr>
              <a:t>5: (-2,5) - 2,5 =  -0,5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15" name="Zaoblený obdĺžnik 14"/>
          <p:cNvSpPr/>
          <p:nvPr/>
        </p:nvSpPr>
        <p:spPr>
          <a:xfrm>
            <a:off x="4716016" y="4149080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rgbClr val="532476"/>
                </a:solidFill>
              </a:rPr>
              <a:t>-0,1 . (-10) + 1 = 2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16" name="Zaoblený obdĺžnik 15"/>
          <p:cNvSpPr/>
          <p:nvPr/>
        </p:nvSpPr>
        <p:spPr>
          <a:xfrm>
            <a:off x="4716016" y="4797152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rgbClr val="532476"/>
                </a:solidFill>
              </a:rPr>
              <a:t>6 + 2.(-0,1+0,5)= 3,2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17" name="Zaoblený obdĺžnik 16"/>
          <p:cNvSpPr/>
          <p:nvPr/>
        </p:nvSpPr>
        <p:spPr>
          <a:xfrm>
            <a:off x="4716016" y="5445224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rgbClr val="532476"/>
                </a:solidFill>
              </a:rPr>
              <a:t>11 - 1 : (11 - 1) = 1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18" name="Zaoblený obdĺžnik 17"/>
          <p:cNvSpPr/>
          <p:nvPr/>
        </p:nvSpPr>
        <p:spPr>
          <a:xfrm>
            <a:off x="4716016" y="6093296"/>
            <a:ext cx="295232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rgbClr val="532476"/>
                </a:solidFill>
              </a:rPr>
              <a:t>18 - 2 . 3 + 7 = 19</a:t>
            </a:r>
            <a:endParaRPr lang="sk-SK" sz="2400" b="1" dirty="0">
              <a:solidFill>
                <a:srgbClr val="532476"/>
              </a:solidFill>
            </a:endParaRPr>
          </a:p>
        </p:txBody>
      </p:sp>
      <p:sp>
        <p:nvSpPr>
          <p:cNvPr id="19" name="Zaoblený obdĺžnik 18"/>
          <p:cNvSpPr/>
          <p:nvPr/>
        </p:nvSpPr>
        <p:spPr>
          <a:xfrm>
            <a:off x="3851920" y="2780928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  <a:sym typeface="Wingdings 2"/>
              </a:rPr>
              <a:t></a:t>
            </a:r>
            <a:endParaRPr lang="sk-SK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" name="Zaoblený obdĺžnik 19"/>
          <p:cNvSpPr/>
          <p:nvPr/>
        </p:nvSpPr>
        <p:spPr>
          <a:xfrm>
            <a:off x="3851920" y="3429000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532476"/>
                </a:solidFill>
                <a:latin typeface="Aharoni" pitchFamily="2" charset="-79"/>
                <a:cs typeface="Aharoni" pitchFamily="2" charset="-79"/>
                <a:sym typeface="Wingdings 2"/>
              </a:rPr>
              <a:t></a:t>
            </a:r>
            <a:endParaRPr lang="sk-SK" sz="4000" b="1" dirty="0">
              <a:solidFill>
                <a:srgbClr val="53247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1" name="Zaoblený obdĺžnik 20"/>
          <p:cNvSpPr/>
          <p:nvPr/>
        </p:nvSpPr>
        <p:spPr>
          <a:xfrm>
            <a:off x="3851920" y="4077072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532476"/>
                </a:solidFill>
                <a:latin typeface="Aharoni" pitchFamily="2" charset="-79"/>
                <a:cs typeface="Aharoni" pitchFamily="2" charset="-79"/>
                <a:sym typeface="Wingdings 2"/>
              </a:rPr>
              <a:t></a:t>
            </a:r>
            <a:endParaRPr lang="sk-SK" sz="4000" b="1" dirty="0">
              <a:solidFill>
                <a:srgbClr val="53247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2" name="Zaoblený obdĺžnik 21"/>
          <p:cNvSpPr/>
          <p:nvPr/>
        </p:nvSpPr>
        <p:spPr>
          <a:xfrm>
            <a:off x="3851920" y="4725144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532476"/>
                </a:solidFill>
                <a:latin typeface="Aharoni" pitchFamily="2" charset="-79"/>
                <a:cs typeface="Aharoni" pitchFamily="2" charset="-79"/>
                <a:sym typeface="Wingdings 2"/>
              </a:rPr>
              <a:t></a:t>
            </a:r>
            <a:endParaRPr lang="sk-SK" sz="4400" b="1" dirty="0">
              <a:solidFill>
                <a:srgbClr val="53247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3" name="Zaoblený obdĺžnik 22"/>
          <p:cNvSpPr/>
          <p:nvPr/>
        </p:nvSpPr>
        <p:spPr>
          <a:xfrm>
            <a:off x="3851920" y="5373216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532476"/>
                </a:solidFill>
                <a:latin typeface="Aharoni" pitchFamily="2" charset="-79"/>
                <a:cs typeface="Aharoni" pitchFamily="2" charset="-79"/>
                <a:sym typeface="Wingdings 2"/>
              </a:rPr>
              <a:t></a:t>
            </a:r>
            <a:endParaRPr lang="sk-SK" sz="4000" b="1" dirty="0">
              <a:solidFill>
                <a:srgbClr val="53247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4" name="Zaoblený obdĺžnik 23"/>
          <p:cNvSpPr/>
          <p:nvPr/>
        </p:nvSpPr>
        <p:spPr>
          <a:xfrm>
            <a:off x="3851920" y="6021288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  <a:sym typeface="Wingdings 2"/>
              </a:rPr>
              <a:t></a:t>
            </a:r>
            <a:endParaRPr lang="sk-SK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5" name="Zaoblený obdĺžnik 24"/>
          <p:cNvSpPr/>
          <p:nvPr/>
        </p:nvSpPr>
        <p:spPr>
          <a:xfrm>
            <a:off x="7884368" y="2132856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532476"/>
                </a:solidFill>
                <a:latin typeface="Aharoni" pitchFamily="2" charset="-79"/>
                <a:cs typeface="Aharoni" pitchFamily="2" charset="-79"/>
                <a:sym typeface="Wingdings 2"/>
              </a:rPr>
              <a:t></a:t>
            </a:r>
            <a:endParaRPr lang="sk-SK" sz="4000" b="1" dirty="0">
              <a:solidFill>
                <a:srgbClr val="53247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6" name="Zaoblený obdĺžnik 25"/>
          <p:cNvSpPr/>
          <p:nvPr/>
        </p:nvSpPr>
        <p:spPr>
          <a:xfrm>
            <a:off x="7884368" y="2780928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  <a:sym typeface="Wingdings 2"/>
              </a:rPr>
              <a:t></a:t>
            </a:r>
            <a:endParaRPr lang="sk-SK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7" name="Zaoblený obdĺžnik 26"/>
          <p:cNvSpPr/>
          <p:nvPr/>
        </p:nvSpPr>
        <p:spPr>
          <a:xfrm>
            <a:off x="7884368" y="3501008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  <a:sym typeface="Wingdings 2"/>
              </a:rPr>
              <a:t></a:t>
            </a:r>
            <a:endParaRPr lang="sk-SK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8" name="Zaoblený obdĺžnik 27"/>
          <p:cNvSpPr/>
          <p:nvPr/>
        </p:nvSpPr>
        <p:spPr>
          <a:xfrm>
            <a:off x="7884368" y="4149080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532476"/>
                </a:solidFill>
                <a:latin typeface="Aharoni" pitchFamily="2" charset="-79"/>
                <a:cs typeface="Aharoni" pitchFamily="2" charset="-79"/>
                <a:sym typeface="Wingdings 2"/>
              </a:rPr>
              <a:t></a:t>
            </a:r>
            <a:endParaRPr lang="sk-SK" sz="4000" b="1" dirty="0">
              <a:solidFill>
                <a:srgbClr val="53247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9" name="Zaoblený obdĺžnik 28"/>
          <p:cNvSpPr/>
          <p:nvPr/>
        </p:nvSpPr>
        <p:spPr>
          <a:xfrm>
            <a:off x="7884368" y="4797152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  <a:sym typeface="Wingdings 2"/>
              </a:rPr>
              <a:t></a:t>
            </a:r>
            <a:endParaRPr lang="sk-SK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0" name="Zaoblený obdĺžnik 29"/>
          <p:cNvSpPr/>
          <p:nvPr/>
        </p:nvSpPr>
        <p:spPr>
          <a:xfrm>
            <a:off x="7884368" y="5445224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  <a:sym typeface="Wingdings 2"/>
              </a:rPr>
              <a:t></a:t>
            </a:r>
            <a:endParaRPr lang="sk-SK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1" name="Zaoblený obdĺžnik 30"/>
          <p:cNvSpPr/>
          <p:nvPr/>
        </p:nvSpPr>
        <p:spPr>
          <a:xfrm>
            <a:off x="7884368" y="6093296"/>
            <a:ext cx="576064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532476"/>
                </a:solidFill>
                <a:latin typeface="Aharoni" pitchFamily="2" charset="-79"/>
                <a:cs typeface="Aharoni" pitchFamily="2" charset="-79"/>
                <a:sym typeface="Wingdings 2"/>
              </a:rPr>
              <a:t></a:t>
            </a:r>
            <a:endParaRPr lang="sk-SK" sz="4000" b="1" dirty="0">
              <a:solidFill>
                <a:srgbClr val="53247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1970975" y="332657"/>
            <a:ext cx="5202065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532476"/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Klikaj  na  príklady </a:t>
            </a:r>
          </a:p>
          <a:p>
            <a:pPr algn="ctr"/>
            <a:r>
              <a:rPr lang="sk-SK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532476"/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so správnymi výsledkami...</a:t>
            </a:r>
          </a:p>
          <a:p>
            <a:pPr algn="ctr"/>
            <a:r>
              <a:rPr lang="sk-SK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532476"/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(malo by ich byť 8)</a:t>
            </a:r>
            <a:r>
              <a:rPr lang="sk-SK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532476"/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 </a:t>
            </a:r>
          </a:p>
        </p:txBody>
      </p:sp>
      <p:sp>
        <p:nvSpPr>
          <p:cNvPr id="33" name="Päťuholník 32">
            <a:hlinkClick r:id="" action="ppaction://hlinkshowjump?jump=nextslide"/>
          </p:cNvPr>
          <p:cNvSpPr/>
          <p:nvPr/>
        </p:nvSpPr>
        <p:spPr>
          <a:xfrm>
            <a:off x="8604448" y="6381328"/>
            <a:ext cx="381700" cy="288032"/>
          </a:xfrm>
          <a:prstGeom prst="homePlate">
            <a:avLst/>
          </a:prstGeom>
          <a:solidFill>
            <a:srgbClr val="A591BD"/>
          </a:solidFill>
          <a:ln>
            <a:solidFill>
              <a:srgbClr val="532476"/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Zaoblený obdĺžnik 33"/>
          <p:cNvSpPr/>
          <p:nvPr/>
        </p:nvSpPr>
        <p:spPr>
          <a:xfrm>
            <a:off x="2915816" y="2780928"/>
            <a:ext cx="648072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FF0000"/>
                </a:solidFill>
                <a:cs typeface="Aharoni" pitchFamily="2" charset="-79"/>
              </a:rPr>
              <a:t>-1</a:t>
            </a:r>
            <a:endParaRPr lang="sk-SK" sz="2400" b="1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35" name="Zaoblený obdĺžnik 34"/>
          <p:cNvSpPr/>
          <p:nvPr/>
        </p:nvSpPr>
        <p:spPr>
          <a:xfrm>
            <a:off x="2843808" y="6021288"/>
            <a:ext cx="720080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FF0000"/>
                </a:solidFill>
                <a:cs typeface="Aharoni" pitchFamily="2" charset="-79"/>
              </a:rPr>
              <a:t>-20</a:t>
            </a:r>
            <a:endParaRPr lang="sk-SK" sz="2400" b="1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36" name="Zaoblený obdĺžnik 35"/>
          <p:cNvSpPr/>
          <p:nvPr/>
        </p:nvSpPr>
        <p:spPr>
          <a:xfrm>
            <a:off x="6804248" y="2780928"/>
            <a:ext cx="864096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FF0000"/>
                </a:solidFill>
                <a:cs typeface="Aharoni" pitchFamily="2" charset="-79"/>
              </a:rPr>
              <a:t>-50</a:t>
            </a:r>
            <a:endParaRPr lang="sk-SK" sz="2400" b="1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37" name="Zaoblený obdĺžnik 36"/>
          <p:cNvSpPr/>
          <p:nvPr/>
        </p:nvSpPr>
        <p:spPr>
          <a:xfrm>
            <a:off x="6804248" y="3501008"/>
            <a:ext cx="864096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FF0000"/>
                </a:solidFill>
                <a:cs typeface="Aharoni" pitchFamily="2" charset="-79"/>
              </a:rPr>
              <a:t>-4,5</a:t>
            </a:r>
            <a:endParaRPr lang="sk-SK" sz="2400" b="1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38" name="Zaoblený obdĺžnik 37"/>
          <p:cNvSpPr/>
          <p:nvPr/>
        </p:nvSpPr>
        <p:spPr>
          <a:xfrm>
            <a:off x="6876256" y="4797152"/>
            <a:ext cx="79208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FF0000"/>
                </a:solidFill>
                <a:cs typeface="Aharoni" pitchFamily="2" charset="-79"/>
              </a:rPr>
              <a:t>6,8</a:t>
            </a:r>
            <a:endParaRPr lang="sk-SK" sz="2400" b="1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39" name="Zaoblený obdĺžnik 38"/>
          <p:cNvSpPr/>
          <p:nvPr/>
        </p:nvSpPr>
        <p:spPr>
          <a:xfrm>
            <a:off x="6876256" y="5445224"/>
            <a:ext cx="79208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FF0000"/>
                </a:solidFill>
                <a:cs typeface="Aharoni" pitchFamily="2" charset="-79"/>
              </a:rPr>
              <a:t>10,9</a:t>
            </a:r>
            <a:endParaRPr lang="sk-SK" sz="2400" b="1" dirty="0">
              <a:solidFill>
                <a:srgbClr val="FF0000"/>
              </a:solidFill>
              <a:cs typeface="Aharoni" pitchFamily="2" charset="-79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323528" y="188640"/>
            <a:ext cx="8496944" cy="1728192"/>
          </a:xfrm>
          <a:prstGeom prst="roundRect">
            <a:avLst/>
          </a:prstGeom>
          <a:solidFill>
            <a:srgbClr val="A591BD"/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err="1" smtClean="0">
                <a:solidFill>
                  <a:srgbClr val="532476"/>
                </a:solidFill>
                <a:latin typeface="Algerian" pitchFamily="82" charset="0"/>
              </a:rPr>
              <a:t>VRáŤ</a:t>
            </a:r>
            <a:r>
              <a:rPr lang="sk-SK" sz="3600" b="1" dirty="0" smtClean="0">
                <a:solidFill>
                  <a:srgbClr val="532476"/>
                </a:solidFill>
                <a:latin typeface="Algerian" pitchFamily="82" charset="0"/>
              </a:rPr>
              <a:t>  SA,  </a:t>
            </a:r>
            <a:r>
              <a:rPr lang="sk-SK" sz="3600" b="1" dirty="0" err="1" smtClean="0">
                <a:solidFill>
                  <a:srgbClr val="532476"/>
                </a:solidFill>
                <a:latin typeface="Algerian" pitchFamily="82" charset="0"/>
              </a:rPr>
              <a:t>SPOČítaj</a:t>
            </a:r>
            <a:r>
              <a:rPr lang="sk-SK" sz="3600" b="1" dirty="0" smtClean="0">
                <a:solidFill>
                  <a:srgbClr val="532476"/>
                </a:solidFill>
                <a:latin typeface="Algerian" pitchFamily="82" charset="0"/>
              </a:rPr>
              <a:t> </a:t>
            </a:r>
            <a:r>
              <a:rPr lang="sk-SK" sz="4400" b="1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sk-SK" sz="4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  <a:sym typeface="Wingdings 2"/>
              </a:rPr>
              <a:t> </a:t>
            </a:r>
            <a:r>
              <a:rPr lang="sk-SK" sz="3600" b="1" dirty="0" smtClean="0">
                <a:solidFill>
                  <a:srgbClr val="532476"/>
                </a:solidFill>
                <a:latin typeface="Algerian" pitchFamily="82" charset="0"/>
                <a:cs typeface="Aharoni" pitchFamily="2" charset="-79"/>
                <a:sym typeface="Wingdings 2"/>
              </a:rPr>
              <a:t>A  </a:t>
            </a:r>
            <a:r>
              <a:rPr lang="sk-SK" sz="3600" b="1" dirty="0" err="1" smtClean="0">
                <a:solidFill>
                  <a:srgbClr val="532476"/>
                </a:solidFill>
                <a:latin typeface="Algerian" pitchFamily="82" charset="0"/>
                <a:cs typeface="Aharoni" pitchFamily="2" charset="-79"/>
                <a:sym typeface="Wingdings 2"/>
              </a:rPr>
              <a:t>ohodnoŤ</a:t>
            </a:r>
            <a:r>
              <a:rPr lang="sk-SK" sz="3600" b="1" dirty="0" smtClean="0">
                <a:solidFill>
                  <a:srgbClr val="532476"/>
                </a:solidFill>
                <a:latin typeface="Algerian" pitchFamily="82" charset="0"/>
                <a:cs typeface="Aharoni" pitchFamily="2" charset="-79"/>
                <a:sym typeface="Wingdings 2"/>
              </a:rPr>
              <a:t> sa...</a:t>
            </a:r>
            <a:endParaRPr lang="sk-SK" sz="3600" b="1" dirty="0">
              <a:solidFill>
                <a:srgbClr val="532476"/>
              </a:solidFill>
              <a:latin typeface="Algerian" pitchFamily="82" charset="0"/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611560" y="3140968"/>
            <a:ext cx="1296144" cy="6480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 smtClean="0">
                <a:solidFill>
                  <a:srgbClr val="532476"/>
                </a:solidFill>
                <a:cs typeface="Aharoni" pitchFamily="2" charset="-79"/>
              </a:rPr>
              <a:t>0-3</a:t>
            </a:r>
            <a:endParaRPr lang="sk-SK" sz="3200" b="1" dirty="0">
              <a:solidFill>
                <a:srgbClr val="532476"/>
              </a:solidFill>
              <a:cs typeface="Aharoni" pitchFamily="2" charset="-79"/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2339752" y="3140968"/>
            <a:ext cx="1296144" cy="6480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 smtClean="0">
                <a:solidFill>
                  <a:srgbClr val="532476"/>
                </a:solidFill>
                <a:cs typeface="Aharoni" pitchFamily="2" charset="-79"/>
              </a:rPr>
              <a:t>4-7</a:t>
            </a:r>
            <a:endParaRPr lang="sk-SK" sz="3200" b="1" dirty="0">
              <a:solidFill>
                <a:srgbClr val="532476"/>
              </a:solidFill>
              <a:cs typeface="Aharoni" pitchFamily="2" charset="-79"/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3995936" y="3140968"/>
            <a:ext cx="1296144" cy="6480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 smtClean="0">
                <a:solidFill>
                  <a:srgbClr val="532476"/>
                </a:solidFill>
                <a:cs typeface="Aharoni" pitchFamily="2" charset="-79"/>
              </a:rPr>
              <a:t>8-11</a:t>
            </a:r>
            <a:endParaRPr lang="sk-SK" sz="3200" b="1" dirty="0">
              <a:solidFill>
                <a:srgbClr val="532476"/>
              </a:solidFill>
              <a:cs typeface="Aharoni" pitchFamily="2" charset="-79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5652120" y="3140968"/>
            <a:ext cx="1296144" cy="6480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 smtClean="0">
                <a:solidFill>
                  <a:srgbClr val="532476"/>
                </a:solidFill>
                <a:cs typeface="Aharoni" pitchFamily="2" charset="-79"/>
              </a:rPr>
              <a:t>12-14</a:t>
            </a:r>
            <a:endParaRPr lang="sk-SK" sz="3200" b="1" dirty="0">
              <a:solidFill>
                <a:srgbClr val="532476"/>
              </a:solidFill>
              <a:cs typeface="Aharoni" pitchFamily="2" charset="-79"/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7308304" y="3140968"/>
            <a:ext cx="1296144" cy="6480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 smtClean="0">
                <a:solidFill>
                  <a:srgbClr val="532476"/>
                </a:solidFill>
                <a:cs typeface="Aharoni" pitchFamily="2" charset="-79"/>
              </a:rPr>
              <a:t>15-18</a:t>
            </a:r>
            <a:endParaRPr lang="sk-SK" sz="3200" b="1" dirty="0">
              <a:solidFill>
                <a:srgbClr val="532476"/>
              </a:solidFill>
              <a:cs typeface="Aharoni" pitchFamily="2" charset="-79"/>
            </a:endParaRPr>
          </a:p>
        </p:txBody>
      </p:sp>
      <p:sp>
        <p:nvSpPr>
          <p:cNvPr id="10" name="Päťuholník 9">
            <a:hlinkClick r:id="" action="ppaction://hlinkshowjump?jump=nextslide"/>
          </p:cNvPr>
          <p:cNvSpPr/>
          <p:nvPr/>
        </p:nvSpPr>
        <p:spPr>
          <a:xfrm>
            <a:off x="8604448" y="6381328"/>
            <a:ext cx="381700" cy="288032"/>
          </a:xfrm>
          <a:prstGeom prst="homePlate">
            <a:avLst/>
          </a:prstGeom>
          <a:solidFill>
            <a:srgbClr val="A591BD"/>
          </a:solidFill>
          <a:ln>
            <a:solidFill>
              <a:srgbClr val="532476"/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Päťuholník 10">
            <a:hlinkClick r:id="rId2" action="ppaction://hlinksldjump"/>
          </p:cNvPr>
          <p:cNvSpPr/>
          <p:nvPr/>
        </p:nvSpPr>
        <p:spPr>
          <a:xfrm rot="10800000">
            <a:off x="395536" y="1916832"/>
            <a:ext cx="381700" cy="288032"/>
          </a:xfrm>
          <a:prstGeom prst="homePlate">
            <a:avLst/>
          </a:prstGeom>
          <a:solidFill>
            <a:srgbClr val="A591BD"/>
          </a:solidFill>
          <a:ln>
            <a:solidFill>
              <a:srgbClr val="532476"/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755576" y="3933056"/>
            <a:ext cx="79208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1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A591BD"/>
                </a:solidFill>
                <a:effectLst>
                  <a:reflection blurRad="12700" stA="28000" endPos="45000" dist="1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1</a:t>
            </a:r>
            <a:endParaRPr lang="sk-SK" sz="1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A591BD"/>
              </a:solidFill>
              <a:effectLst>
                <a:reflection blurRad="12700" stA="28000" endPos="45000" dist="1000" dir="5400000" sy="-100000" algn="bl" rotWithShape="0"/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2411760" y="3861048"/>
            <a:ext cx="108012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1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A591BD"/>
                </a:solidFill>
                <a:effectLst>
                  <a:reflection blurRad="12700" stA="28000" endPos="45000" dist="1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2</a:t>
            </a:r>
            <a:endParaRPr lang="sk-SK" sz="1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A591BD"/>
              </a:solidFill>
              <a:effectLst>
                <a:reflection blurRad="12700" stA="28000" endPos="45000" dist="1000" dir="5400000" sy="-100000" algn="bl" rotWithShape="0"/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4160669" y="3861047"/>
            <a:ext cx="82266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1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A591BD"/>
                </a:solidFill>
                <a:effectLst>
                  <a:reflection blurRad="12700" stA="28000" endPos="45000" dist="1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3</a:t>
            </a:r>
            <a:endParaRPr lang="sk-SK" sz="1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A591BD"/>
              </a:solidFill>
              <a:effectLst>
                <a:reflection blurRad="12700" stA="28000" endPos="45000" dist="1000" dir="5400000" sy="-100000" algn="bl" rotWithShape="0"/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5796136" y="3861048"/>
            <a:ext cx="1080120" cy="2010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1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A591BD"/>
                </a:solidFill>
                <a:effectLst>
                  <a:reflection blurRad="12700" stA="28000" endPos="45000" dist="1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4</a:t>
            </a:r>
            <a:endParaRPr lang="sk-SK" sz="1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A591BD"/>
              </a:solidFill>
              <a:effectLst>
                <a:reflection blurRad="12700" stA="28000" endPos="45000" dist="1000" dir="5400000" sy="-100000" algn="bl" rotWithShape="0"/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7380312" y="3861048"/>
            <a:ext cx="1152128" cy="2011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1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A591BD"/>
                </a:solidFill>
                <a:effectLst>
                  <a:reflection blurRad="12700" stA="28000" endPos="45000" dist="1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5</a:t>
            </a:r>
            <a:endParaRPr lang="sk-SK" sz="1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A591BD"/>
              </a:solidFill>
              <a:effectLst>
                <a:reflection blurRad="12700" stA="28000" endPos="45000" dist="1000" dir="5400000" sy="-100000" algn="bl" rotWithShape="0"/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7" grpId="3" animBg="1"/>
      <p:bldP spid="8" grpId="0" animBg="1"/>
      <p:bldP spid="8" grpId="1" animBg="1"/>
      <p:bldP spid="8" grpId="2" animBg="1"/>
      <p:bldP spid="8" grpId="3" animBg="1"/>
      <p:bldP spid="9" grpId="0" animBg="1"/>
      <p:bldP spid="9" grpId="1" animBg="1"/>
      <p:bldP spid="9" grpId="2" animBg="1"/>
      <p:bldP spid="9" grpId="3" animBg="1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728389" y="188641"/>
            <a:ext cx="368722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KONIEC</a:t>
            </a:r>
            <a:endParaRPr lang="sk-SK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611560" y="3140968"/>
            <a:ext cx="7920880" cy="216024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etal"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000" b="1" dirty="0">
              <a:solidFill>
                <a:srgbClr val="53247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397092" y="3284983"/>
            <a:ext cx="6349816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Stlac</a:t>
            </a:r>
            <a:r>
              <a:rPr lang="sk-SK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 </a:t>
            </a:r>
          </a:p>
          <a:p>
            <a:pPr algn="ctr"/>
            <a:r>
              <a:rPr lang="sk-SK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ESC</a:t>
            </a:r>
            <a:endParaRPr lang="sk-SK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716016" y="3284983"/>
            <a:ext cx="14401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ˇ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500</Words>
  <Application>Microsoft Office PowerPoint</Application>
  <PresentationFormat>Prezentácia na obrazovke (4:3)</PresentationFormat>
  <Paragraphs>134</Paragraphs>
  <Slides>6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Hanka</dc:creator>
  <cp:lastModifiedBy>Hanka</cp:lastModifiedBy>
  <cp:revision>24</cp:revision>
  <dcterms:created xsi:type="dcterms:W3CDTF">2011-10-22T21:36:24Z</dcterms:created>
  <dcterms:modified xsi:type="dcterms:W3CDTF">2012-06-23T14:27:52Z</dcterms:modified>
</cp:coreProperties>
</file>